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3"/>
  </p:notesMasterIdLst>
  <p:sldIdLst>
    <p:sldId id="370" r:id="rId3"/>
    <p:sldId id="258" r:id="rId4"/>
    <p:sldId id="257" r:id="rId5"/>
    <p:sldId id="285" r:id="rId6"/>
    <p:sldId id="562" r:id="rId7"/>
    <p:sldId id="277" r:id="rId8"/>
    <p:sldId id="561" r:id="rId9"/>
    <p:sldId id="303" r:id="rId10"/>
    <p:sldId id="367" r:id="rId11"/>
    <p:sldId id="332" r:id="rId12"/>
    <p:sldId id="371" r:id="rId13"/>
    <p:sldId id="308" r:id="rId14"/>
    <p:sldId id="279" r:id="rId15"/>
    <p:sldId id="315" r:id="rId16"/>
    <p:sldId id="278" r:id="rId17"/>
    <p:sldId id="566" r:id="rId18"/>
    <p:sldId id="256" r:id="rId19"/>
    <p:sldId id="264" r:id="rId20"/>
    <p:sldId id="568" r:id="rId21"/>
    <p:sldId id="26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2655" autoAdjust="0"/>
  </p:normalViewPr>
  <p:slideViewPr>
    <p:cSldViewPr snapToGrid="0" snapToObjects="1">
      <p:cViewPr varScale="1">
        <p:scale>
          <a:sx n="114" d="100"/>
          <a:sy n="114" d="100"/>
        </p:scale>
        <p:origin x="156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356C64-0907-124A-93EB-F4B11187EFB9}" type="datetimeFigureOut">
              <a:rPr lang="en-US" smtClean="0"/>
              <a:t>4/6/19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B5D4F-769A-D14A-BD64-F705798C46D8}" type="slidenum">
              <a:rPr lang="en-US" smtClean="0"/>
              <a:t>‹#›</a:t>
            </a:fld>
            <a:endParaRPr lang="en-US"/>
          </a:p>
        </p:txBody>
      </p:sp>
    </p:spTree>
    <p:extLst>
      <p:ext uri="{BB962C8B-B14F-4D97-AF65-F5344CB8AC3E}">
        <p14:creationId xmlns:p14="http://schemas.microsoft.com/office/powerpoint/2010/main" val="677489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buFontTx/>
              <a:buChar char="-"/>
            </a:pPr>
            <a:r>
              <a:rPr lang="nl-NL" baseline="0" dirty="0"/>
              <a:t>LWT meet productieve woordenschat in het Limburgs.</a:t>
            </a:r>
          </a:p>
          <a:p>
            <a:pPr lvl="1">
              <a:buFontTx/>
              <a:buChar char="-"/>
            </a:pPr>
            <a:r>
              <a:rPr lang="nl-NL" baseline="0" dirty="0"/>
              <a:t>Woorden gebaseerd op de Basiswoordenlijst Amsterdamse Kleuters (BAK) (Mulder, </a:t>
            </a:r>
            <a:r>
              <a:rPr lang="nl-NL" baseline="0" dirty="0" err="1"/>
              <a:t>Timman</a:t>
            </a:r>
            <a:r>
              <a:rPr lang="nl-NL" baseline="0" dirty="0"/>
              <a:t>, &amp; </a:t>
            </a:r>
            <a:r>
              <a:rPr lang="nl-NL" baseline="0" dirty="0" err="1"/>
              <a:t>Verhallen</a:t>
            </a:r>
            <a:r>
              <a:rPr lang="nl-NL" baseline="0" dirty="0"/>
              <a:t>, 2009).</a:t>
            </a:r>
          </a:p>
          <a:p>
            <a:pPr lvl="1">
              <a:buFontTx/>
              <a:buChar char="-"/>
            </a:pPr>
            <a:r>
              <a:rPr lang="nl-NL" baseline="0" dirty="0"/>
              <a:t>Woorden met een te complexe afbeeldbaarheid zijn verwijderd.</a:t>
            </a:r>
          </a:p>
          <a:p>
            <a:pPr lvl="1">
              <a:buFontTx/>
              <a:buChar char="-"/>
            </a:pPr>
            <a:r>
              <a:rPr lang="nl-NL" baseline="0" dirty="0"/>
              <a:t>Woorden zijn ‘vertaald’ naar het Limburgs m.b.v. woordenwoorden en gecontroleerd door een </a:t>
            </a:r>
            <a:r>
              <a:rPr lang="nl-NL" baseline="0" dirty="0" err="1"/>
              <a:t>native</a:t>
            </a:r>
            <a:r>
              <a:rPr lang="nl-NL" baseline="0" dirty="0"/>
              <a:t> </a:t>
            </a:r>
            <a:r>
              <a:rPr lang="nl-NL" baseline="0" dirty="0" err="1"/>
              <a:t>spreaker</a:t>
            </a:r>
            <a:r>
              <a:rPr lang="nl-NL" baseline="0" dirty="0"/>
              <a:t> van het dialect uit </a:t>
            </a:r>
            <a:r>
              <a:rPr lang="nl-NL" baseline="0" dirty="0" err="1"/>
              <a:t>Beek-Elsoo</a:t>
            </a:r>
            <a:r>
              <a:rPr lang="nl-NL" baseline="0" dirty="0"/>
              <a:t>.</a:t>
            </a:r>
          </a:p>
          <a:p>
            <a:pPr lvl="1">
              <a:buFontTx/>
              <a:buChar char="-"/>
            </a:pPr>
            <a:r>
              <a:rPr lang="nl-NL" baseline="0" dirty="0"/>
              <a:t>Testassistente Nadine heeft afbeeldingen gemaakt. </a:t>
            </a:r>
          </a:p>
          <a:p>
            <a:pPr lvl="1">
              <a:buFontTx/>
              <a:buChar char="-"/>
            </a:pPr>
            <a:r>
              <a:rPr lang="nl-NL" baseline="0" dirty="0" err="1"/>
              <a:t>Pilot</a:t>
            </a:r>
            <a:r>
              <a:rPr lang="nl-NL" baseline="0" dirty="0"/>
              <a:t> uitgevoerd, test aangepast waar nodig</a:t>
            </a:r>
          </a:p>
        </p:txBody>
      </p:sp>
      <p:sp>
        <p:nvSpPr>
          <p:cNvPr id="4" name="Tijdelijke aanduiding voor dianummer 3"/>
          <p:cNvSpPr>
            <a:spLocks noGrp="1"/>
          </p:cNvSpPr>
          <p:nvPr>
            <p:ph type="sldNum" sz="quarter" idx="10"/>
          </p:nvPr>
        </p:nvSpPr>
        <p:spPr/>
        <p:txBody>
          <a:bodyPr/>
          <a:lstStyle/>
          <a:p>
            <a:fld id="{265B3DC9-3F57-45DA-961D-A34F05FCA762}" type="slidenum">
              <a:rPr lang="nl-NL" smtClean="0"/>
              <a:pPr/>
              <a:t>6</a:t>
            </a:fld>
            <a:endParaRPr lang="nl-NL"/>
          </a:p>
        </p:txBody>
      </p:sp>
    </p:spTree>
    <p:extLst>
      <p:ext uri="{BB962C8B-B14F-4D97-AF65-F5344CB8AC3E}">
        <p14:creationId xmlns:p14="http://schemas.microsoft.com/office/powerpoint/2010/main" val="3726636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Differences in pitch contours are linguistically meaningful for distinguishing words </a:t>
            </a:r>
            <a:endParaRPr lang="en-US" dirty="0"/>
          </a:p>
        </p:txBody>
      </p:sp>
      <p:sp>
        <p:nvSpPr>
          <p:cNvPr id="4" name="Slide Number Placeholder 3"/>
          <p:cNvSpPr>
            <a:spLocks noGrp="1"/>
          </p:cNvSpPr>
          <p:nvPr>
            <p:ph type="sldNum" sz="quarter" idx="10"/>
          </p:nvPr>
        </p:nvSpPr>
        <p:spPr/>
        <p:txBody>
          <a:bodyPr/>
          <a:lstStyle/>
          <a:p>
            <a:fld id="{14317C43-A2B7-CF4B-BAA2-A0DF500553D9}" type="slidenum">
              <a:rPr lang="en-US" smtClean="0"/>
              <a:t>7</a:t>
            </a:fld>
            <a:endParaRPr lang="en-US"/>
          </a:p>
        </p:txBody>
      </p:sp>
    </p:spTree>
    <p:extLst>
      <p:ext uri="{BB962C8B-B14F-4D97-AF65-F5344CB8AC3E}">
        <p14:creationId xmlns:p14="http://schemas.microsoft.com/office/powerpoint/2010/main" val="1813613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317C43-A2B7-CF4B-BAA2-A0DF500553D9}" type="slidenum">
              <a:rPr lang="en-US" smtClean="0"/>
              <a:t>10</a:t>
            </a:fld>
            <a:endParaRPr lang="en-US"/>
          </a:p>
        </p:txBody>
      </p:sp>
    </p:spTree>
    <p:extLst>
      <p:ext uri="{BB962C8B-B14F-4D97-AF65-F5344CB8AC3E}">
        <p14:creationId xmlns:p14="http://schemas.microsoft.com/office/powerpoint/2010/main" val="280032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317C43-A2B7-CF4B-BAA2-A0DF500553D9}" type="slidenum">
              <a:rPr lang="en-US" smtClean="0"/>
              <a:t>11</a:t>
            </a:fld>
            <a:endParaRPr lang="en-US"/>
          </a:p>
        </p:txBody>
      </p:sp>
    </p:spTree>
    <p:extLst>
      <p:ext uri="{BB962C8B-B14F-4D97-AF65-F5344CB8AC3E}">
        <p14:creationId xmlns:p14="http://schemas.microsoft.com/office/powerpoint/2010/main" val="3108076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317C43-A2B7-CF4B-BAA2-A0DF500553D9}" type="slidenum">
              <a:rPr lang="en-US" smtClean="0"/>
              <a:t>12</a:t>
            </a:fld>
            <a:endParaRPr lang="en-US"/>
          </a:p>
        </p:txBody>
      </p:sp>
    </p:spTree>
    <p:extLst>
      <p:ext uri="{BB962C8B-B14F-4D97-AF65-F5344CB8AC3E}">
        <p14:creationId xmlns:p14="http://schemas.microsoft.com/office/powerpoint/2010/main" val="19053739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3DB5D4F-769A-D14A-BD64-F705798C46D8}" type="slidenum">
              <a:rPr lang="en-US" smtClean="0"/>
              <a:t>14</a:t>
            </a:fld>
            <a:endParaRPr lang="en-US"/>
          </a:p>
        </p:txBody>
      </p:sp>
    </p:spTree>
    <p:extLst>
      <p:ext uri="{BB962C8B-B14F-4D97-AF65-F5344CB8AC3E}">
        <p14:creationId xmlns:p14="http://schemas.microsoft.com/office/powerpoint/2010/main" val="1781785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latin typeface="+mn-lt"/>
                <a:ea typeface="+mn-ea"/>
                <a:cs typeface="+mn-cs"/>
              </a:rPr>
              <a:t>Deze taak</a:t>
            </a:r>
            <a:r>
              <a:rPr lang="nl-NL" sz="1200" kern="1200" baseline="0" dirty="0">
                <a:solidFill>
                  <a:schemeClr val="tx1"/>
                </a:solidFill>
                <a:latin typeface="+mn-lt"/>
                <a:ea typeface="+mn-ea"/>
                <a:cs typeface="+mn-cs"/>
              </a:rPr>
              <a:t> </a:t>
            </a:r>
            <a:r>
              <a:rPr lang="nl-NL" sz="1200" kern="1200" dirty="0">
                <a:solidFill>
                  <a:schemeClr val="tx1"/>
                </a:solidFill>
                <a:latin typeface="+mn-lt"/>
                <a:ea typeface="+mn-ea"/>
                <a:cs typeface="+mn-cs"/>
              </a:rPr>
              <a:t>bestaat uit verschillende sets van twaalf woorden, waarbij de woorden per set steeds moeilijker worden. Wij hebben bij ieder kind dezelfde sets afgenomen, om zo gelijke data te krijgen, namelijk set 6 tot en met 10. In enkele gevallen, wanneer het kind jonger was dan 5.5 jaar, werd gestart met set 5.</a:t>
            </a:r>
          </a:p>
          <a:p>
            <a:pPr marL="0" marR="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nl-NL"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NL" baseline="0" dirty="0"/>
              <a:t>PPVT (</a:t>
            </a:r>
            <a:r>
              <a:rPr lang="nl-NL" baseline="0" dirty="0" err="1"/>
              <a:t>i.i.g</a:t>
            </a:r>
            <a:r>
              <a:rPr lang="nl-NL" baseline="0" dirty="0"/>
              <a:t>. set 6 t/m 10). In een heel enkel geval(3/48) werd er gestart in set 5.</a:t>
            </a:r>
          </a:p>
          <a:p>
            <a:endParaRPr lang="nl-NL" dirty="0"/>
          </a:p>
        </p:txBody>
      </p:sp>
      <p:sp>
        <p:nvSpPr>
          <p:cNvPr id="4" name="Tijdelijke aanduiding voor dianummer 3"/>
          <p:cNvSpPr>
            <a:spLocks noGrp="1"/>
          </p:cNvSpPr>
          <p:nvPr>
            <p:ph type="sldNum" sz="quarter" idx="10"/>
          </p:nvPr>
        </p:nvSpPr>
        <p:spPr/>
        <p:txBody>
          <a:bodyPr/>
          <a:lstStyle/>
          <a:p>
            <a:fld id="{265B3DC9-3F57-45DA-961D-A34F05FCA762}" type="slidenum">
              <a:rPr lang="nl-NL" smtClean="0"/>
              <a:pPr/>
              <a:t>15</a:t>
            </a:fld>
            <a:endParaRPr lang="nl-NL"/>
          </a:p>
        </p:txBody>
      </p:sp>
    </p:spTree>
    <p:extLst>
      <p:ext uri="{BB962C8B-B14F-4D97-AF65-F5344CB8AC3E}">
        <p14:creationId xmlns:p14="http://schemas.microsoft.com/office/powerpoint/2010/main" val="943971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FD266D-3FF3-3E4F-A1E6-BCAF2BF6D5AD}" type="datetimeFigureOut">
              <a:rPr lang="en-US" smtClean="0"/>
              <a:t>4/6/19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E7432-FF02-944B-99BD-34660ED084F1}" type="slidenum">
              <a:rPr lang="en-US" smtClean="0"/>
              <a:t>‹#›</a:t>
            </a:fld>
            <a:endParaRPr lang="en-US"/>
          </a:p>
        </p:txBody>
      </p:sp>
    </p:spTree>
    <p:extLst>
      <p:ext uri="{BB962C8B-B14F-4D97-AF65-F5344CB8AC3E}">
        <p14:creationId xmlns:p14="http://schemas.microsoft.com/office/powerpoint/2010/main" val="3705188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D266D-3FF3-3E4F-A1E6-BCAF2BF6D5AD}" type="datetimeFigureOut">
              <a:rPr lang="en-US" smtClean="0"/>
              <a:t>4/6/19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E7432-FF02-944B-99BD-34660ED084F1}" type="slidenum">
              <a:rPr lang="en-US" smtClean="0"/>
              <a:t>‹#›</a:t>
            </a:fld>
            <a:endParaRPr lang="en-US"/>
          </a:p>
        </p:txBody>
      </p:sp>
    </p:spTree>
    <p:extLst>
      <p:ext uri="{BB962C8B-B14F-4D97-AF65-F5344CB8AC3E}">
        <p14:creationId xmlns:p14="http://schemas.microsoft.com/office/powerpoint/2010/main" val="100418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D266D-3FF3-3E4F-A1E6-BCAF2BF6D5AD}" type="datetimeFigureOut">
              <a:rPr lang="en-US" smtClean="0"/>
              <a:t>4/6/19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E7432-FF02-944B-99BD-34660ED084F1}" type="slidenum">
              <a:rPr lang="en-US" smtClean="0"/>
              <a:t>‹#›</a:t>
            </a:fld>
            <a:endParaRPr lang="en-US"/>
          </a:p>
        </p:txBody>
      </p:sp>
    </p:spTree>
    <p:extLst>
      <p:ext uri="{BB962C8B-B14F-4D97-AF65-F5344CB8AC3E}">
        <p14:creationId xmlns:p14="http://schemas.microsoft.com/office/powerpoint/2010/main" val="3551346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2414C-73FB-FE4E-A112-CFE713E7897F}"/>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nl-NL"/>
          </a:p>
        </p:txBody>
      </p:sp>
      <p:sp>
        <p:nvSpPr>
          <p:cNvPr id="3" name="Subtitle 2">
            <a:extLst>
              <a:ext uri="{FF2B5EF4-FFF2-40B4-BE49-F238E27FC236}">
                <a16:creationId xmlns:a16="http://schemas.microsoft.com/office/drawing/2014/main" id="{B3FD8988-8854-0A4D-AC72-52A3E9DFCE8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nl-NL"/>
          </a:p>
        </p:txBody>
      </p:sp>
      <p:sp>
        <p:nvSpPr>
          <p:cNvPr id="4" name="Date Placeholder 3">
            <a:extLst>
              <a:ext uri="{FF2B5EF4-FFF2-40B4-BE49-F238E27FC236}">
                <a16:creationId xmlns:a16="http://schemas.microsoft.com/office/drawing/2014/main" id="{A08F8D12-1175-EB41-854B-D18A92B3DBA4}"/>
              </a:ext>
            </a:extLst>
          </p:cNvPr>
          <p:cNvSpPr>
            <a:spLocks noGrp="1"/>
          </p:cNvSpPr>
          <p:nvPr>
            <p:ph type="dt" sz="half" idx="10"/>
          </p:nvPr>
        </p:nvSpPr>
        <p:spPr/>
        <p:txBody>
          <a:bodyPr/>
          <a:lstStyle/>
          <a:p>
            <a:fld id="{1FFD266D-3FF3-3E4F-A1E6-BCAF2BF6D5AD}" type="datetimeFigureOut">
              <a:rPr lang="en-US" smtClean="0"/>
              <a:t>4/6/19</a:t>
            </a:fld>
            <a:endParaRPr lang="en-US"/>
          </a:p>
        </p:txBody>
      </p:sp>
      <p:sp>
        <p:nvSpPr>
          <p:cNvPr id="5" name="Footer Placeholder 4">
            <a:extLst>
              <a:ext uri="{FF2B5EF4-FFF2-40B4-BE49-F238E27FC236}">
                <a16:creationId xmlns:a16="http://schemas.microsoft.com/office/drawing/2014/main" id="{AB6609AC-C8A4-3942-93C2-CB5C15DD6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323EF9-F7FE-0E43-9F99-2AA92CA07CB4}"/>
              </a:ext>
            </a:extLst>
          </p:cNvPr>
          <p:cNvSpPr>
            <a:spLocks noGrp="1"/>
          </p:cNvSpPr>
          <p:nvPr>
            <p:ph type="sldNum" sz="quarter" idx="12"/>
          </p:nvPr>
        </p:nvSpPr>
        <p:spPr/>
        <p:txBody>
          <a:bodyPr/>
          <a:lstStyle/>
          <a:p>
            <a:fld id="{891E7432-FF02-944B-99BD-34660ED084F1}" type="slidenum">
              <a:rPr lang="en-US" smtClean="0"/>
              <a:t>‹#›</a:t>
            </a:fld>
            <a:endParaRPr lang="en-US"/>
          </a:p>
        </p:txBody>
      </p:sp>
    </p:spTree>
    <p:extLst>
      <p:ext uri="{BB962C8B-B14F-4D97-AF65-F5344CB8AC3E}">
        <p14:creationId xmlns:p14="http://schemas.microsoft.com/office/powerpoint/2010/main" val="4128572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4112E-3C85-EB41-A6FB-C256CB2B7B6B}"/>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D2A39CD6-E5BD-3149-857D-3D5BF98CAA1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D7FFD44F-B5E1-7D43-B146-85141F416357}"/>
              </a:ext>
            </a:extLst>
          </p:cNvPr>
          <p:cNvSpPr>
            <a:spLocks noGrp="1"/>
          </p:cNvSpPr>
          <p:nvPr>
            <p:ph type="dt" sz="half" idx="10"/>
          </p:nvPr>
        </p:nvSpPr>
        <p:spPr/>
        <p:txBody>
          <a:bodyPr/>
          <a:lstStyle/>
          <a:p>
            <a:fld id="{1FFD266D-3FF3-3E4F-A1E6-BCAF2BF6D5AD}" type="datetimeFigureOut">
              <a:rPr lang="en-US" smtClean="0"/>
              <a:t>4/6/19</a:t>
            </a:fld>
            <a:endParaRPr lang="en-US"/>
          </a:p>
        </p:txBody>
      </p:sp>
      <p:sp>
        <p:nvSpPr>
          <p:cNvPr id="5" name="Footer Placeholder 4">
            <a:extLst>
              <a:ext uri="{FF2B5EF4-FFF2-40B4-BE49-F238E27FC236}">
                <a16:creationId xmlns:a16="http://schemas.microsoft.com/office/drawing/2014/main" id="{50F70369-5C01-FE42-B50E-289AD750E6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FF98E-6A8D-104E-BA84-8CADEDBD58C6}"/>
              </a:ext>
            </a:extLst>
          </p:cNvPr>
          <p:cNvSpPr>
            <a:spLocks noGrp="1"/>
          </p:cNvSpPr>
          <p:nvPr>
            <p:ph type="sldNum" sz="quarter" idx="12"/>
          </p:nvPr>
        </p:nvSpPr>
        <p:spPr/>
        <p:txBody>
          <a:bodyPr/>
          <a:lstStyle/>
          <a:p>
            <a:fld id="{891E7432-FF02-944B-99BD-34660ED084F1}" type="slidenum">
              <a:rPr lang="en-US" smtClean="0"/>
              <a:t>‹#›</a:t>
            </a:fld>
            <a:endParaRPr lang="en-US"/>
          </a:p>
        </p:txBody>
      </p:sp>
    </p:spTree>
    <p:extLst>
      <p:ext uri="{BB962C8B-B14F-4D97-AF65-F5344CB8AC3E}">
        <p14:creationId xmlns:p14="http://schemas.microsoft.com/office/powerpoint/2010/main" val="38100566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D4DF5-86D4-FB48-B22C-C1CC923393B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nl-NL"/>
          </a:p>
        </p:txBody>
      </p:sp>
      <p:sp>
        <p:nvSpPr>
          <p:cNvPr id="3" name="Text Placeholder 2">
            <a:extLst>
              <a:ext uri="{FF2B5EF4-FFF2-40B4-BE49-F238E27FC236}">
                <a16:creationId xmlns:a16="http://schemas.microsoft.com/office/drawing/2014/main" id="{068B2D4D-D2F7-9F40-9A3E-AC56309E1CCF}"/>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B119C4-B7EA-B044-99DF-AA3BD6028281}"/>
              </a:ext>
            </a:extLst>
          </p:cNvPr>
          <p:cNvSpPr>
            <a:spLocks noGrp="1"/>
          </p:cNvSpPr>
          <p:nvPr>
            <p:ph type="dt" sz="half" idx="10"/>
          </p:nvPr>
        </p:nvSpPr>
        <p:spPr/>
        <p:txBody>
          <a:bodyPr/>
          <a:lstStyle/>
          <a:p>
            <a:fld id="{1FFD266D-3FF3-3E4F-A1E6-BCAF2BF6D5AD}" type="datetimeFigureOut">
              <a:rPr lang="en-US" smtClean="0"/>
              <a:t>4/6/19</a:t>
            </a:fld>
            <a:endParaRPr lang="en-US"/>
          </a:p>
        </p:txBody>
      </p:sp>
      <p:sp>
        <p:nvSpPr>
          <p:cNvPr id="5" name="Footer Placeholder 4">
            <a:extLst>
              <a:ext uri="{FF2B5EF4-FFF2-40B4-BE49-F238E27FC236}">
                <a16:creationId xmlns:a16="http://schemas.microsoft.com/office/drawing/2014/main" id="{955D2FD7-6BCD-E64D-9A06-0F7CDBBB72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A049C0-5C3A-774E-885B-1117EEFD7304}"/>
              </a:ext>
            </a:extLst>
          </p:cNvPr>
          <p:cNvSpPr>
            <a:spLocks noGrp="1"/>
          </p:cNvSpPr>
          <p:nvPr>
            <p:ph type="sldNum" sz="quarter" idx="12"/>
          </p:nvPr>
        </p:nvSpPr>
        <p:spPr/>
        <p:txBody>
          <a:bodyPr/>
          <a:lstStyle/>
          <a:p>
            <a:fld id="{891E7432-FF02-944B-99BD-34660ED084F1}" type="slidenum">
              <a:rPr lang="en-US" smtClean="0"/>
              <a:t>‹#›</a:t>
            </a:fld>
            <a:endParaRPr lang="en-US"/>
          </a:p>
        </p:txBody>
      </p:sp>
    </p:spTree>
    <p:extLst>
      <p:ext uri="{BB962C8B-B14F-4D97-AF65-F5344CB8AC3E}">
        <p14:creationId xmlns:p14="http://schemas.microsoft.com/office/powerpoint/2010/main" val="325762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6AA22-5142-D446-B5D5-9BACD1468F82}"/>
              </a:ext>
            </a:extLst>
          </p:cNvPr>
          <p:cNvSpPr>
            <a:spLocks noGrp="1"/>
          </p:cNvSpPr>
          <p:nvPr>
            <p:ph type="title"/>
          </p:nvPr>
        </p:nvSpPr>
        <p:spPr/>
        <p:txBody>
          <a:bodyPr/>
          <a:lstStyle/>
          <a:p>
            <a:r>
              <a:rPr lang="en-US"/>
              <a:t>Click to edit Master title style</a:t>
            </a:r>
            <a:endParaRPr lang="nl-NL"/>
          </a:p>
        </p:txBody>
      </p:sp>
      <p:sp>
        <p:nvSpPr>
          <p:cNvPr id="3" name="Content Placeholder 2">
            <a:extLst>
              <a:ext uri="{FF2B5EF4-FFF2-40B4-BE49-F238E27FC236}">
                <a16:creationId xmlns:a16="http://schemas.microsoft.com/office/drawing/2014/main" id="{00CC33C9-775C-3049-83EC-F66EC8D975C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a:extLst>
              <a:ext uri="{FF2B5EF4-FFF2-40B4-BE49-F238E27FC236}">
                <a16:creationId xmlns:a16="http://schemas.microsoft.com/office/drawing/2014/main" id="{B22424DE-F07C-5642-936F-926AA9CDCBCF}"/>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a:extLst>
              <a:ext uri="{FF2B5EF4-FFF2-40B4-BE49-F238E27FC236}">
                <a16:creationId xmlns:a16="http://schemas.microsoft.com/office/drawing/2014/main" id="{F2CAFF3B-B45F-004A-A23E-E2898A67FDA8}"/>
              </a:ext>
            </a:extLst>
          </p:cNvPr>
          <p:cNvSpPr>
            <a:spLocks noGrp="1"/>
          </p:cNvSpPr>
          <p:nvPr>
            <p:ph type="dt" sz="half" idx="10"/>
          </p:nvPr>
        </p:nvSpPr>
        <p:spPr/>
        <p:txBody>
          <a:bodyPr/>
          <a:lstStyle/>
          <a:p>
            <a:fld id="{1FFD266D-3FF3-3E4F-A1E6-BCAF2BF6D5AD}" type="datetimeFigureOut">
              <a:rPr lang="en-US" smtClean="0"/>
              <a:t>4/6/19</a:t>
            </a:fld>
            <a:endParaRPr lang="en-US"/>
          </a:p>
        </p:txBody>
      </p:sp>
      <p:sp>
        <p:nvSpPr>
          <p:cNvPr id="6" name="Footer Placeholder 5">
            <a:extLst>
              <a:ext uri="{FF2B5EF4-FFF2-40B4-BE49-F238E27FC236}">
                <a16:creationId xmlns:a16="http://schemas.microsoft.com/office/drawing/2014/main" id="{2961C3E9-F719-BA4B-A9C6-93784AF55C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848FF8-964D-6245-A1C5-182196710E1C}"/>
              </a:ext>
            </a:extLst>
          </p:cNvPr>
          <p:cNvSpPr>
            <a:spLocks noGrp="1"/>
          </p:cNvSpPr>
          <p:nvPr>
            <p:ph type="sldNum" sz="quarter" idx="12"/>
          </p:nvPr>
        </p:nvSpPr>
        <p:spPr/>
        <p:txBody>
          <a:bodyPr/>
          <a:lstStyle/>
          <a:p>
            <a:fld id="{891E7432-FF02-944B-99BD-34660ED084F1}" type="slidenum">
              <a:rPr lang="en-US" smtClean="0"/>
              <a:t>‹#›</a:t>
            </a:fld>
            <a:endParaRPr lang="en-US"/>
          </a:p>
        </p:txBody>
      </p:sp>
    </p:spTree>
    <p:extLst>
      <p:ext uri="{BB962C8B-B14F-4D97-AF65-F5344CB8AC3E}">
        <p14:creationId xmlns:p14="http://schemas.microsoft.com/office/powerpoint/2010/main" val="30293077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E4D04-9EAF-AE43-9991-E2B92DA1E608}"/>
              </a:ext>
            </a:extLst>
          </p:cNvPr>
          <p:cNvSpPr>
            <a:spLocks noGrp="1"/>
          </p:cNvSpPr>
          <p:nvPr>
            <p:ph type="title"/>
          </p:nvPr>
        </p:nvSpPr>
        <p:spPr>
          <a:xfrm>
            <a:off x="629841" y="365126"/>
            <a:ext cx="7886700" cy="1325563"/>
          </a:xfrm>
        </p:spPr>
        <p:txBody>
          <a:bodyPr/>
          <a:lstStyle/>
          <a:p>
            <a:r>
              <a:rPr lang="en-US"/>
              <a:t>Click to edit Master title style</a:t>
            </a:r>
            <a:endParaRPr lang="nl-NL"/>
          </a:p>
        </p:txBody>
      </p:sp>
      <p:sp>
        <p:nvSpPr>
          <p:cNvPr id="3" name="Text Placeholder 2">
            <a:extLst>
              <a:ext uri="{FF2B5EF4-FFF2-40B4-BE49-F238E27FC236}">
                <a16:creationId xmlns:a16="http://schemas.microsoft.com/office/drawing/2014/main" id="{24413E6B-2FEE-9F4E-A287-0C26AD0AD61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2BE433A-F950-9E42-BC0B-912BB07F84C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a:extLst>
              <a:ext uri="{FF2B5EF4-FFF2-40B4-BE49-F238E27FC236}">
                <a16:creationId xmlns:a16="http://schemas.microsoft.com/office/drawing/2014/main" id="{4AD69E18-5DDE-094E-B599-B990A9586229}"/>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3493FAD-3C01-344D-B1B6-A16A9C96931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a:extLst>
              <a:ext uri="{FF2B5EF4-FFF2-40B4-BE49-F238E27FC236}">
                <a16:creationId xmlns:a16="http://schemas.microsoft.com/office/drawing/2014/main" id="{0A4D8E1A-D4AC-764D-B2F1-9B8EEB1CFA47}"/>
              </a:ext>
            </a:extLst>
          </p:cNvPr>
          <p:cNvSpPr>
            <a:spLocks noGrp="1"/>
          </p:cNvSpPr>
          <p:nvPr>
            <p:ph type="dt" sz="half" idx="10"/>
          </p:nvPr>
        </p:nvSpPr>
        <p:spPr/>
        <p:txBody>
          <a:bodyPr/>
          <a:lstStyle/>
          <a:p>
            <a:fld id="{1FFD266D-3FF3-3E4F-A1E6-BCAF2BF6D5AD}" type="datetimeFigureOut">
              <a:rPr lang="en-US" smtClean="0"/>
              <a:t>4/6/19</a:t>
            </a:fld>
            <a:endParaRPr lang="en-US"/>
          </a:p>
        </p:txBody>
      </p:sp>
      <p:sp>
        <p:nvSpPr>
          <p:cNvPr id="8" name="Footer Placeholder 7">
            <a:extLst>
              <a:ext uri="{FF2B5EF4-FFF2-40B4-BE49-F238E27FC236}">
                <a16:creationId xmlns:a16="http://schemas.microsoft.com/office/drawing/2014/main" id="{F7FEAF3D-6403-6C40-94D1-47CD59D3B3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897FFF-77C0-D84F-9256-9601F905839A}"/>
              </a:ext>
            </a:extLst>
          </p:cNvPr>
          <p:cNvSpPr>
            <a:spLocks noGrp="1"/>
          </p:cNvSpPr>
          <p:nvPr>
            <p:ph type="sldNum" sz="quarter" idx="12"/>
          </p:nvPr>
        </p:nvSpPr>
        <p:spPr/>
        <p:txBody>
          <a:bodyPr/>
          <a:lstStyle/>
          <a:p>
            <a:fld id="{891E7432-FF02-944B-99BD-34660ED084F1}" type="slidenum">
              <a:rPr lang="en-US" smtClean="0"/>
              <a:t>‹#›</a:t>
            </a:fld>
            <a:endParaRPr lang="en-US"/>
          </a:p>
        </p:txBody>
      </p:sp>
    </p:spTree>
    <p:extLst>
      <p:ext uri="{BB962C8B-B14F-4D97-AF65-F5344CB8AC3E}">
        <p14:creationId xmlns:p14="http://schemas.microsoft.com/office/powerpoint/2010/main" val="691279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B0ED5-C874-5049-A63B-6A0B6176B8CC}"/>
              </a:ext>
            </a:extLst>
          </p:cNvPr>
          <p:cNvSpPr>
            <a:spLocks noGrp="1"/>
          </p:cNvSpPr>
          <p:nvPr>
            <p:ph type="title"/>
          </p:nvPr>
        </p:nvSpPr>
        <p:spPr/>
        <p:txBody>
          <a:bodyPr/>
          <a:lstStyle/>
          <a:p>
            <a:r>
              <a:rPr lang="en-US"/>
              <a:t>Click to edit Master title style</a:t>
            </a:r>
            <a:endParaRPr lang="nl-NL"/>
          </a:p>
        </p:txBody>
      </p:sp>
      <p:sp>
        <p:nvSpPr>
          <p:cNvPr id="3" name="Date Placeholder 2">
            <a:extLst>
              <a:ext uri="{FF2B5EF4-FFF2-40B4-BE49-F238E27FC236}">
                <a16:creationId xmlns:a16="http://schemas.microsoft.com/office/drawing/2014/main" id="{7CD9B321-BC11-474C-89CB-97A926489D29}"/>
              </a:ext>
            </a:extLst>
          </p:cNvPr>
          <p:cNvSpPr>
            <a:spLocks noGrp="1"/>
          </p:cNvSpPr>
          <p:nvPr>
            <p:ph type="dt" sz="half" idx="10"/>
          </p:nvPr>
        </p:nvSpPr>
        <p:spPr/>
        <p:txBody>
          <a:bodyPr/>
          <a:lstStyle/>
          <a:p>
            <a:fld id="{1FFD266D-3FF3-3E4F-A1E6-BCAF2BF6D5AD}" type="datetimeFigureOut">
              <a:rPr lang="en-US" smtClean="0"/>
              <a:t>4/6/19</a:t>
            </a:fld>
            <a:endParaRPr lang="en-US"/>
          </a:p>
        </p:txBody>
      </p:sp>
      <p:sp>
        <p:nvSpPr>
          <p:cNvPr id="4" name="Footer Placeholder 3">
            <a:extLst>
              <a:ext uri="{FF2B5EF4-FFF2-40B4-BE49-F238E27FC236}">
                <a16:creationId xmlns:a16="http://schemas.microsoft.com/office/drawing/2014/main" id="{6ECA4487-4289-7F47-82FC-2AB518D5CB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A9EBF95-8200-1C49-86DC-2A65EEB5060D}"/>
              </a:ext>
            </a:extLst>
          </p:cNvPr>
          <p:cNvSpPr>
            <a:spLocks noGrp="1"/>
          </p:cNvSpPr>
          <p:nvPr>
            <p:ph type="sldNum" sz="quarter" idx="12"/>
          </p:nvPr>
        </p:nvSpPr>
        <p:spPr/>
        <p:txBody>
          <a:bodyPr/>
          <a:lstStyle/>
          <a:p>
            <a:fld id="{891E7432-FF02-944B-99BD-34660ED084F1}" type="slidenum">
              <a:rPr lang="en-US" smtClean="0"/>
              <a:t>‹#›</a:t>
            </a:fld>
            <a:endParaRPr lang="en-US"/>
          </a:p>
        </p:txBody>
      </p:sp>
    </p:spTree>
    <p:extLst>
      <p:ext uri="{BB962C8B-B14F-4D97-AF65-F5344CB8AC3E}">
        <p14:creationId xmlns:p14="http://schemas.microsoft.com/office/powerpoint/2010/main" val="35928190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8CE643-AE1A-0244-AB0B-AEFC4E5C1049}"/>
              </a:ext>
            </a:extLst>
          </p:cNvPr>
          <p:cNvSpPr>
            <a:spLocks noGrp="1"/>
          </p:cNvSpPr>
          <p:nvPr>
            <p:ph type="dt" sz="half" idx="10"/>
          </p:nvPr>
        </p:nvSpPr>
        <p:spPr/>
        <p:txBody>
          <a:bodyPr/>
          <a:lstStyle/>
          <a:p>
            <a:fld id="{1FFD266D-3FF3-3E4F-A1E6-BCAF2BF6D5AD}" type="datetimeFigureOut">
              <a:rPr lang="en-US" smtClean="0"/>
              <a:t>4/6/19</a:t>
            </a:fld>
            <a:endParaRPr lang="en-US"/>
          </a:p>
        </p:txBody>
      </p:sp>
      <p:sp>
        <p:nvSpPr>
          <p:cNvPr id="3" name="Footer Placeholder 2">
            <a:extLst>
              <a:ext uri="{FF2B5EF4-FFF2-40B4-BE49-F238E27FC236}">
                <a16:creationId xmlns:a16="http://schemas.microsoft.com/office/drawing/2014/main" id="{82B3FBEA-3358-7640-8366-1CDD20027B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A19F31E-AF31-604C-803A-742428ABA4A4}"/>
              </a:ext>
            </a:extLst>
          </p:cNvPr>
          <p:cNvSpPr>
            <a:spLocks noGrp="1"/>
          </p:cNvSpPr>
          <p:nvPr>
            <p:ph type="sldNum" sz="quarter" idx="12"/>
          </p:nvPr>
        </p:nvSpPr>
        <p:spPr/>
        <p:txBody>
          <a:bodyPr/>
          <a:lstStyle/>
          <a:p>
            <a:fld id="{891E7432-FF02-944B-99BD-34660ED084F1}" type="slidenum">
              <a:rPr lang="en-US" smtClean="0"/>
              <a:t>‹#›</a:t>
            </a:fld>
            <a:endParaRPr lang="en-US"/>
          </a:p>
        </p:txBody>
      </p:sp>
    </p:spTree>
    <p:extLst>
      <p:ext uri="{BB962C8B-B14F-4D97-AF65-F5344CB8AC3E}">
        <p14:creationId xmlns:p14="http://schemas.microsoft.com/office/powerpoint/2010/main" val="1572548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D0E81-85AE-AE42-BF41-69D60D628AE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nl-NL"/>
          </a:p>
        </p:txBody>
      </p:sp>
      <p:sp>
        <p:nvSpPr>
          <p:cNvPr id="3" name="Content Placeholder 2">
            <a:extLst>
              <a:ext uri="{FF2B5EF4-FFF2-40B4-BE49-F238E27FC236}">
                <a16:creationId xmlns:a16="http://schemas.microsoft.com/office/drawing/2014/main" id="{860EBF42-2F72-BD45-A4A5-F499B678C60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a:extLst>
              <a:ext uri="{FF2B5EF4-FFF2-40B4-BE49-F238E27FC236}">
                <a16:creationId xmlns:a16="http://schemas.microsoft.com/office/drawing/2014/main" id="{21FF96B1-F550-F140-B67B-DF6CD2D10C5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EF51489-51DE-8847-80B5-6A79C95E28E9}"/>
              </a:ext>
            </a:extLst>
          </p:cNvPr>
          <p:cNvSpPr>
            <a:spLocks noGrp="1"/>
          </p:cNvSpPr>
          <p:nvPr>
            <p:ph type="dt" sz="half" idx="10"/>
          </p:nvPr>
        </p:nvSpPr>
        <p:spPr/>
        <p:txBody>
          <a:bodyPr/>
          <a:lstStyle/>
          <a:p>
            <a:fld id="{1FFD266D-3FF3-3E4F-A1E6-BCAF2BF6D5AD}" type="datetimeFigureOut">
              <a:rPr lang="en-US" smtClean="0"/>
              <a:t>4/6/19</a:t>
            </a:fld>
            <a:endParaRPr lang="en-US"/>
          </a:p>
        </p:txBody>
      </p:sp>
      <p:sp>
        <p:nvSpPr>
          <p:cNvPr id="6" name="Footer Placeholder 5">
            <a:extLst>
              <a:ext uri="{FF2B5EF4-FFF2-40B4-BE49-F238E27FC236}">
                <a16:creationId xmlns:a16="http://schemas.microsoft.com/office/drawing/2014/main" id="{664D0D28-E1C5-C24C-9C78-544110F63B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845AFE-3D5E-E84E-8AC0-8A34CC731A0F}"/>
              </a:ext>
            </a:extLst>
          </p:cNvPr>
          <p:cNvSpPr>
            <a:spLocks noGrp="1"/>
          </p:cNvSpPr>
          <p:nvPr>
            <p:ph type="sldNum" sz="quarter" idx="12"/>
          </p:nvPr>
        </p:nvSpPr>
        <p:spPr/>
        <p:txBody>
          <a:bodyPr/>
          <a:lstStyle/>
          <a:p>
            <a:fld id="{891E7432-FF02-944B-99BD-34660ED084F1}" type="slidenum">
              <a:rPr lang="en-US" smtClean="0"/>
              <a:t>‹#›</a:t>
            </a:fld>
            <a:endParaRPr lang="en-US"/>
          </a:p>
        </p:txBody>
      </p:sp>
    </p:spTree>
    <p:extLst>
      <p:ext uri="{BB962C8B-B14F-4D97-AF65-F5344CB8AC3E}">
        <p14:creationId xmlns:p14="http://schemas.microsoft.com/office/powerpoint/2010/main" val="1906933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FD266D-3FF3-3E4F-A1E6-BCAF2BF6D5AD}" type="datetimeFigureOut">
              <a:rPr lang="en-US" smtClean="0"/>
              <a:t>4/6/19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E7432-FF02-944B-99BD-34660ED084F1}" type="slidenum">
              <a:rPr lang="en-US" smtClean="0"/>
              <a:t>‹#›</a:t>
            </a:fld>
            <a:endParaRPr lang="en-US"/>
          </a:p>
        </p:txBody>
      </p:sp>
    </p:spTree>
    <p:extLst>
      <p:ext uri="{BB962C8B-B14F-4D97-AF65-F5344CB8AC3E}">
        <p14:creationId xmlns:p14="http://schemas.microsoft.com/office/powerpoint/2010/main" val="16189784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A08B-3F51-A64C-8E4F-C6744BD8363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nl-NL"/>
          </a:p>
        </p:txBody>
      </p:sp>
      <p:sp>
        <p:nvSpPr>
          <p:cNvPr id="3" name="Picture Placeholder 2">
            <a:extLst>
              <a:ext uri="{FF2B5EF4-FFF2-40B4-BE49-F238E27FC236}">
                <a16:creationId xmlns:a16="http://schemas.microsoft.com/office/drawing/2014/main" id="{0067C2F3-D23B-2C45-BAF4-8A635A28101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ext Placeholder 3">
            <a:extLst>
              <a:ext uri="{FF2B5EF4-FFF2-40B4-BE49-F238E27FC236}">
                <a16:creationId xmlns:a16="http://schemas.microsoft.com/office/drawing/2014/main" id="{9FF0CC26-37E5-554A-90D0-4F5DFD92882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1482D0D-0CD8-F74D-B39D-28011BD6BDE2}"/>
              </a:ext>
            </a:extLst>
          </p:cNvPr>
          <p:cNvSpPr>
            <a:spLocks noGrp="1"/>
          </p:cNvSpPr>
          <p:nvPr>
            <p:ph type="dt" sz="half" idx="10"/>
          </p:nvPr>
        </p:nvSpPr>
        <p:spPr/>
        <p:txBody>
          <a:bodyPr/>
          <a:lstStyle/>
          <a:p>
            <a:fld id="{1FFD266D-3FF3-3E4F-A1E6-BCAF2BF6D5AD}" type="datetimeFigureOut">
              <a:rPr lang="en-US" smtClean="0"/>
              <a:t>4/6/19</a:t>
            </a:fld>
            <a:endParaRPr lang="en-US"/>
          </a:p>
        </p:txBody>
      </p:sp>
      <p:sp>
        <p:nvSpPr>
          <p:cNvPr id="6" name="Footer Placeholder 5">
            <a:extLst>
              <a:ext uri="{FF2B5EF4-FFF2-40B4-BE49-F238E27FC236}">
                <a16:creationId xmlns:a16="http://schemas.microsoft.com/office/drawing/2014/main" id="{F1EC1CB6-3637-C74D-9F65-A7BDA34432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C023CC-D1FB-5C4A-8EEA-8E8C76EE17BC}"/>
              </a:ext>
            </a:extLst>
          </p:cNvPr>
          <p:cNvSpPr>
            <a:spLocks noGrp="1"/>
          </p:cNvSpPr>
          <p:nvPr>
            <p:ph type="sldNum" sz="quarter" idx="12"/>
          </p:nvPr>
        </p:nvSpPr>
        <p:spPr/>
        <p:txBody>
          <a:bodyPr/>
          <a:lstStyle/>
          <a:p>
            <a:fld id="{891E7432-FF02-944B-99BD-34660ED084F1}" type="slidenum">
              <a:rPr lang="en-US" smtClean="0"/>
              <a:t>‹#›</a:t>
            </a:fld>
            <a:endParaRPr lang="en-US"/>
          </a:p>
        </p:txBody>
      </p:sp>
    </p:spTree>
    <p:extLst>
      <p:ext uri="{BB962C8B-B14F-4D97-AF65-F5344CB8AC3E}">
        <p14:creationId xmlns:p14="http://schemas.microsoft.com/office/powerpoint/2010/main" val="2875834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A5E00-8510-9743-B650-3D616EDB40A6}"/>
              </a:ext>
            </a:extLst>
          </p:cNvPr>
          <p:cNvSpPr>
            <a:spLocks noGrp="1"/>
          </p:cNvSpPr>
          <p:nvPr>
            <p:ph type="title"/>
          </p:nvPr>
        </p:nvSpPr>
        <p:spPr/>
        <p:txBody>
          <a:bodyPr/>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9AF3F30E-AF3E-814A-8ABE-B6A1634196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5570A917-25CB-DA43-B47A-FBD30C68D90D}"/>
              </a:ext>
            </a:extLst>
          </p:cNvPr>
          <p:cNvSpPr>
            <a:spLocks noGrp="1"/>
          </p:cNvSpPr>
          <p:nvPr>
            <p:ph type="dt" sz="half" idx="10"/>
          </p:nvPr>
        </p:nvSpPr>
        <p:spPr/>
        <p:txBody>
          <a:bodyPr/>
          <a:lstStyle/>
          <a:p>
            <a:fld id="{1FFD266D-3FF3-3E4F-A1E6-BCAF2BF6D5AD}" type="datetimeFigureOut">
              <a:rPr lang="en-US" smtClean="0"/>
              <a:t>4/6/19</a:t>
            </a:fld>
            <a:endParaRPr lang="en-US"/>
          </a:p>
        </p:txBody>
      </p:sp>
      <p:sp>
        <p:nvSpPr>
          <p:cNvPr id="5" name="Footer Placeholder 4">
            <a:extLst>
              <a:ext uri="{FF2B5EF4-FFF2-40B4-BE49-F238E27FC236}">
                <a16:creationId xmlns:a16="http://schemas.microsoft.com/office/drawing/2014/main" id="{AE60C50E-E534-0742-8F4C-D4F6C06ED1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3B0F92-D4FB-5E4A-9D9B-66B89CCFB0AB}"/>
              </a:ext>
            </a:extLst>
          </p:cNvPr>
          <p:cNvSpPr>
            <a:spLocks noGrp="1"/>
          </p:cNvSpPr>
          <p:nvPr>
            <p:ph type="sldNum" sz="quarter" idx="12"/>
          </p:nvPr>
        </p:nvSpPr>
        <p:spPr/>
        <p:txBody>
          <a:bodyPr/>
          <a:lstStyle/>
          <a:p>
            <a:fld id="{891E7432-FF02-944B-99BD-34660ED084F1}" type="slidenum">
              <a:rPr lang="en-US" smtClean="0"/>
              <a:t>‹#›</a:t>
            </a:fld>
            <a:endParaRPr lang="en-US"/>
          </a:p>
        </p:txBody>
      </p:sp>
    </p:spTree>
    <p:extLst>
      <p:ext uri="{BB962C8B-B14F-4D97-AF65-F5344CB8AC3E}">
        <p14:creationId xmlns:p14="http://schemas.microsoft.com/office/powerpoint/2010/main" val="18602884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D82254-9500-F145-B668-79EC5D04006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nl-NL"/>
          </a:p>
        </p:txBody>
      </p:sp>
      <p:sp>
        <p:nvSpPr>
          <p:cNvPr id="3" name="Vertical Text Placeholder 2">
            <a:extLst>
              <a:ext uri="{FF2B5EF4-FFF2-40B4-BE49-F238E27FC236}">
                <a16:creationId xmlns:a16="http://schemas.microsoft.com/office/drawing/2014/main" id="{DB792666-B010-3D47-BFE5-861BFB5E8AF1}"/>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F66010B1-1FC3-AB48-AADE-61B0005FB441}"/>
              </a:ext>
            </a:extLst>
          </p:cNvPr>
          <p:cNvSpPr>
            <a:spLocks noGrp="1"/>
          </p:cNvSpPr>
          <p:nvPr>
            <p:ph type="dt" sz="half" idx="10"/>
          </p:nvPr>
        </p:nvSpPr>
        <p:spPr/>
        <p:txBody>
          <a:bodyPr/>
          <a:lstStyle/>
          <a:p>
            <a:fld id="{1FFD266D-3FF3-3E4F-A1E6-BCAF2BF6D5AD}" type="datetimeFigureOut">
              <a:rPr lang="en-US" smtClean="0"/>
              <a:t>4/6/19</a:t>
            </a:fld>
            <a:endParaRPr lang="en-US"/>
          </a:p>
        </p:txBody>
      </p:sp>
      <p:sp>
        <p:nvSpPr>
          <p:cNvPr id="5" name="Footer Placeholder 4">
            <a:extLst>
              <a:ext uri="{FF2B5EF4-FFF2-40B4-BE49-F238E27FC236}">
                <a16:creationId xmlns:a16="http://schemas.microsoft.com/office/drawing/2014/main" id="{34F06452-A51F-9042-BDF1-3B1B9F4B1C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B9CAF6-CE9D-0E45-A466-2A089FCEA858}"/>
              </a:ext>
            </a:extLst>
          </p:cNvPr>
          <p:cNvSpPr>
            <a:spLocks noGrp="1"/>
          </p:cNvSpPr>
          <p:nvPr>
            <p:ph type="sldNum" sz="quarter" idx="12"/>
          </p:nvPr>
        </p:nvSpPr>
        <p:spPr/>
        <p:txBody>
          <a:bodyPr/>
          <a:lstStyle/>
          <a:p>
            <a:fld id="{891E7432-FF02-944B-99BD-34660ED084F1}" type="slidenum">
              <a:rPr lang="en-US" smtClean="0"/>
              <a:t>‹#›</a:t>
            </a:fld>
            <a:endParaRPr lang="en-US"/>
          </a:p>
        </p:txBody>
      </p:sp>
    </p:spTree>
    <p:extLst>
      <p:ext uri="{BB962C8B-B14F-4D97-AF65-F5344CB8AC3E}">
        <p14:creationId xmlns:p14="http://schemas.microsoft.com/office/powerpoint/2010/main" val="850410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FD266D-3FF3-3E4F-A1E6-BCAF2BF6D5AD}" type="datetimeFigureOut">
              <a:rPr lang="en-US" smtClean="0"/>
              <a:t>4/6/19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E7432-FF02-944B-99BD-34660ED084F1}" type="slidenum">
              <a:rPr lang="en-US" smtClean="0"/>
              <a:t>‹#›</a:t>
            </a:fld>
            <a:endParaRPr lang="en-US"/>
          </a:p>
        </p:txBody>
      </p:sp>
    </p:spTree>
    <p:extLst>
      <p:ext uri="{BB962C8B-B14F-4D97-AF65-F5344CB8AC3E}">
        <p14:creationId xmlns:p14="http://schemas.microsoft.com/office/powerpoint/2010/main" val="910843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FD266D-3FF3-3E4F-A1E6-BCAF2BF6D5AD}" type="datetimeFigureOut">
              <a:rPr lang="en-US" smtClean="0"/>
              <a:t>4/6/19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E7432-FF02-944B-99BD-34660ED084F1}" type="slidenum">
              <a:rPr lang="en-US" smtClean="0"/>
              <a:t>‹#›</a:t>
            </a:fld>
            <a:endParaRPr lang="en-US"/>
          </a:p>
        </p:txBody>
      </p:sp>
    </p:spTree>
    <p:extLst>
      <p:ext uri="{BB962C8B-B14F-4D97-AF65-F5344CB8AC3E}">
        <p14:creationId xmlns:p14="http://schemas.microsoft.com/office/powerpoint/2010/main" val="31781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FD266D-3FF3-3E4F-A1E6-BCAF2BF6D5AD}" type="datetimeFigureOut">
              <a:rPr lang="en-US" smtClean="0"/>
              <a:t>4/6/19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E7432-FF02-944B-99BD-34660ED084F1}" type="slidenum">
              <a:rPr lang="en-US" smtClean="0"/>
              <a:t>‹#›</a:t>
            </a:fld>
            <a:endParaRPr lang="en-US"/>
          </a:p>
        </p:txBody>
      </p:sp>
    </p:spTree>
    <p:extLst>
      <p:ext uri="{BB962C8B-B14F-4D97-AF65-F5344CB8AC3E}">
        <p14:creationId xmlns:p14="http://schemas.microsoft.com/office/powerpoint/2010/main" val="265360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FD266D-3FF3-3E4F-A1E6-BCAF2BF6D5AD}" type="datetimeFigureOut">
              <a:rPr lang="en-US" smtClean="0"/>
              <a:t>4/6/19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E7432-FF02-944B-99BD-34660ED084F1}" type="slidenum">
              <a:rPr lang="en-US" smtClean="0"/>
              <a:t>‹#›</a:t>
            </a:fld>
            <a:endParaRPr lang="en-US"/>
          </a:p>
        </p:txBody>
      </p:sp>
    </p:spTree>
    <p:extLst>
      <p:ext uri="{BB962C8B-B14F-4D97-AF65-F5344CB8AC3E}">
        <p14:creationId xmlns:p14="http://schemas.microsoft.com/office/powerpoint/2010/main" val="4241041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D266D-3FF3-3E4F-A1E6-BCAF2BF6D5AD}" type="datetimeFigureOut">
              <a:rPr lang="en-US" smtClean="0"/>
              <a:t>4/6/19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E7432-FF02-944B-99BD-34660ED084F1}" type="slidenum">
              <a:rPr lang="en-US" smtClean="0"/>
              <a:t>‹#›</a:t>
            </a:fld>
            <a:endParaRPr lang="en-US"/>
          </a:p>
        </p:txBody>
      </p:sp>
    </p:spTree>
    <p:extLst>
      <p:ext uri="{BB962C8B-B14F-4D97-AF65-F5344CB8AC3E}">
        <p14:creationId xmlns:p14="http://schemas.microsoft.com/office/powerpoint/2010/main" val="359375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D266D-3FF3-3E4F-A1E6-BCAF2BF6D5AD}" type="datetimeFigureOut">
              <a:rPr lang="en-US" smtClean="0"/>
              <a:t>4/6/19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E7432-FF02-944B-99BD-34660ED084F1}" type="slidenum">
              <a:rPr lang="en-US" smtClean="0"/>
              <a:t>‹#›</a:t>
            </a:fld>
            <a:endParaRPr lang="en-US"/>
          </a:p>
        </p:txBody>
      </p:sp>
    </p:spTree>
    <p:extLst>
      <p:ext uri="{BB962C8B-B14F-4D97-AF65-F5344CB8AC3E}">
        <p14:creationId xmlns:p14="http://schemas.microsoft.com/office/powerpoint/2010/main" val="2237736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FD266D-3FF3-3E4F-A1E6-BCAF2BF6D5AD}" type="datetimeFigureOut">
              <a:rPr lang="en-US" smtClean="0"/>
              <a:t>4/6/19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E7432-FF02-944B-99BD-34660ED084F1}" type="slidenum">
              <a:rPr lang="en-US" smtClean="0"/>
              <a:t>‹#›</a:t>
            </a:fld>
            <a:endParaRPr lang="en-US"/>
          </a:p>
        </p:txBody>
      </p:sp>
    </p:spTree>
    <p:extLst>
      <p:ext uri="{BB962C8B-B14F-4D97-AF65-F5344CB8AC3E}">
        <p14:creationId xmlns:p14="http://schemas.microsoft.com/office/powerpoint/2010/main" val="1908405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D266D-3FF3-3E4F-A1E6-BCAF2BF6D5AD}" type="datetimeFigureOut">
              <a:rPr lang="en-US" smtClean="0"/>
              <a:t>4/6/19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E7432-FF02-944B-99BD-34660ED084F1}" type="slidenum">
              <a:rPr lang="en-US" smtClean="0"/>
              <a:t>‹#›</a:t>
            </a:fld>
            <a:endParaRPr lang="en-US"/>
          </a:p>
        </p:txBody>
      </p:sp>
    </p:spTree>
    <p:extLst>
      <p:ext uri="{BB962C8B-B14F-4D97-AF65-F5344CB8AC3E}">
        <p14:creationId xmlns:p14="http://schemas.microsoft.com/office/powerpoint/2010/main" val="3423193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0FEEE5-FA9D-4643-82B0-A90BFD857C3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nl-NL"/>
          </a:p>
        </p:txBody>
      </p:sp>
      <p:sp>
        <p:nvSpPr>
          <p:cNvPr id="3" name="Text Placeholder 2">
            <a:extLst>
              <a:ext uri="{FF2B5EF4-FFF2-40B4-BE49-F238E27FC236}">
                <a16:creationId xmlns:a16="http://schemas.microsoft.com/office/drawing/2014/main" id="{62AA1AAF-C979-3448-AD89-7917CD74FA9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a:extLst>
              <a:ext uri="{FF2B5EF4-FFF2-40B4-BE49-F238E27FC236}">
                <a16:creationId xmlns:a16="http://schemas.microsoft.com/office/drawing/2014/main" id="{C641C3EA-7E64-5040-B9D3-FE4322A4C1D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FFD266D-3FF3-3E4F-A1E6-BCAF2BF6D5AD}" type="datetimeFigureOut">
              <a:rPr lang="en-US" smtClean="0"/>
              <a:t>4/6/19</a:t>
            </a:fld>
            <a:endParaRPr lang="en-US"/>
          </a:p>
        </p:txBody>
      </p:sp>
      <p:sp>
        <p:nvSpPr>
          <p:cNvPr id="5" name="Footer Placeholder 4">
            <a:extLst>
              <a:ext uri="{FF2B5EF4-FFF2-40B4-BE49-F238E27FC236}">
                <a16:creationId xmlns:a16="http://schemas.microsoft.com/office/drawing/2014/main" id="{0BBD6CC8-4F2A-6440-B7D5-A452AA98F32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5C6DF1-09BE-CE46-8E5A-20D5A0D780F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91E7432-FF02-944B-99BD-34660ED084F1}" type="slidenum">
              <a:rPr lang="en-US" smtClean="0"/>
              <a:t>‹#›</a:t>
            </a:fld>
            <a:endParaRPr lang="en-US"/>
          </a:p>
        </p:txBody>
      </p:sp>
    </p:spTree>
    <p:extLst>
      <p:ext uri="{BB962C8B-B14F-4D97-AF65-F5344CB8AC3E}">
        <p14:creationId xmlns:p14="http://schemas.microsoft.com/office/powerpoint/2010/main" val="837319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limburgsedialecten.nl/limburgs.html#educati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tif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hyperlink" Target="http://wetten.overheid.nl/BWBR0017017/Hoofdstuk2/Afdeling2/geldigheidsdatum_06-10-2015"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soundcloud.com/limburgse-dialecte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1" descr="http://cdn.verkeersbureaus.info/wp-content/uploads/2013/03/groene-hotspots-zuid-limburg.png"/>
          <p:cNvPicPr>
            <a:picLocks noChangeAspect="1" noChangeArrowheads="1"/>
          </p:cNvPicPr>
          <p:nvPr/>
        </p:nvPicPr>
        <p:blipFill>
          <a:blip r:embed="rId2" cstate="print"/>
          <a:srcRect/>
          <a:stretch>
            <a:fillRect/>
          </a:stretch>
        </p:blipFill>
        <p:spPr bwMode="auto">
          <a:xfrm>
            <a:off x="0" y="0"/>
            <a:ext cx="9144000" cy="37444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Ondertitel 2"/>
          <p:cNvSpPr>
            <a:spLocks noGrp="1"/>
          </p:cNvSpPr>
          <p:nvPr>
            <p:ph type="subTitle" idx="1"/>
          </p:nvPr>
        </p:nvSpPr>
        <p:spPr>
          <a:xfrm>
            <a:off x="1043608" y="3933056"/>
            <a:ext cx="7787208" cy="2697414"/>
          </a:xfrm>
        </p:spPr>
        <p:txBody>
          <a:bodyPr>
            <a:normAutofit fontScale="70000" lnSpcReduction="20000"/>
          </a:bodyPr>
          <a:lstStyle/>
          <a:p>
            <a:r>
              <a:rPr lang="nl-NL" dirty="0">
                <a:solidFill>
                  <a:schemeClr val="accent4"/>
                </a:solidFill>
              </a:rPr>
              <a:t>Het Limburgs als regionale taal</a:t>
            </a:r>
            <a:br>
              <a:rPr lang="nl-NL" dirty="0">
                <a:solidFill>
                  <a:schemeClr val="accent4"/>
                </a:solidFill>
              </a:rPr>
            </a:br>
            <a:br>
              <a:rPr lang="nl-NL" dirty="0"/>
            </a:br>
            <a:r>
              <a:rPr lang="nl-NL" dirty="0"/>
              <a:t>Leonie Cornips (Meertens Instituut &amp; Universiteit Maastricht)</a:t>
            </a:r>
          </a:p>
          <a:p>
            <a:r>
              <a:rPr lang="nl-NL" dirty="0"/>
              <a:t>Leerstoel “Taalcultuur in Limburg”</a:t>
            </a:r>
          </a:p>
          <a:p>
            <a:endParaRPr lang="nl-NL" b="1" dirty="0"/>
          </a:p>
          <a:p>
            <a:r>
              <a:rPr lang="nl-NL" dirty="0"/>
              <a:t>Levende Talen Limburgs</a:t>
            </a:r>
          </a:p>
          <a:p>
            <a:r>
              <a:rPr lang="nl-NL" b="1" dirty="0"/>
              <a:t> </a:t>
            </a:r>
            <a:r>
              <a:rPr lang="nl-NL" dirty="0"/>
              <a:t>6 april 2019 </a:t>
            </a:r>
          </a:p>
          <a:p>
            <a:endParaRPr lang="nl-NL" dirty="0"/>
          </a:p>
        </p:txBody>
      </p:sp>
    </p:spTree>
    <p:extLst>
      <p:ext uri="{BB962C8B-B14F-4D97-AF65-F5344CB8AC3E}">
        <p14:creationId xmlns:p14="http://schemas.microsoft.com/office/powerpoint/2010/main" val="1489944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438" y="926698"/>
            <a:ext cx="7882359" cy="1137212"/>
          </a:xfrm>
          <a:solidFill>
            <a:srgbClr val="FFC000"/>
          </a:solidFill>
        </p:spPr>
        <p:txBody>
          <a:bodyPr>
            <a:normAutofit fontScale="90000"/>
          </a:bodyPr>
          <a:lstStyle/>
          <a:p>
            <a:r>
              <a:rPr lang="en-US" sz="3600" err="1">
                <a:latin typeface="+mn-lt"/>
              </a:rPr>
              <a:t>Taalideologie</a:t>
            </a:r>
            <a:r>
              <a:rPr lang="en-US" sz="3600">
                <a:latin typeface="+mn-lt"/>
              </a:rPr>
              <a:t>: </a:t>
            </a:r>
            <a:r>
              <a:rPr lang="en-US" sz="3600" err="1">
                <a:latin typeface="+mn-lt"/>
              </a:rPr>
              <a:t>Huidige</a:t>
            </a:r>
            <a:r>
              <a:rPr lang="en-US" sz="3600">
                <a:latin typeface="+mn-lt"/>
              </a:rPr>
              <a:t> </a:t>
            </a:r>
            <a:r>
              <a:rPr lang="nl-NL" sz="3200"/>
              <a:t>ideeën</a:t>
            </a:r>
            <a:br>
              <a:rPr lang="en-GB" sz="3200"/>
            </a:br>
            <a:r>
              <a:rPr lang="en-US" sz="3600">
                <a:latin typeface="+mn-lt"/>
              </a:rPr>
              <a:t>over dialect</a:t>
            </a:r>
            <a:endParaRPr lang="en-US" sz="2700">
              <a:latin typeface="+mn-lt"/>
            </a:endParaRPr>
          </a:p>
        </p:txBody>
      </p:sp>
      <p:sp>
        <p:nvSpPr>
          <p:cNvPr id="3" name="Content Placeholder 2"/>
          <p:cNvSpPr>
            <a:spLocks noGrp="1"/>
          </p:cNvSpPr>
          <p:nvPr>
            <p:ph idx="1"/>
          </p:nvPr>
        </p:nvSpPr>
        <p:spPr>
          <a:xfrm>
            <a:off x="668439" y="2402471"/>
            <a:ext cx="7882360" cy="4212085"/>
          </a:xfrm>
          <a:solidFill>
            <a:schemeClr val="bg1">
              <a:lumMod val="95000"/>
            </a:schemeClr>
          </a:solidFill>
        </p:spPr>
        <p:txBody>
          <a:bodyPr>
            <a:normAutofit/>
          </a:bodyPr>
          <a:lstStyle/>
          <a:p>
            <a:pPr marL="0" indent="0">
              <a:buNone/>
            </a:pPr>
            <a:r>
              <a:rPr lang="nl-NL" sz="2400" dirty="0"/>
              <a:t>Evelyn </a:t>
            </a:r>
            <a:r>
              <a:rPr lang="nl-NL" sz="2400" dirty="0" err="1"/>
              <a:t>Habets’s</a:t>
            </a:r>
            <a:r>
              <a:rPr lang="nl-NL" sz="2400" dirty="0"/>
              <a:t> (Valkenburg) ingezonden brief in het </a:t>
            </a:r>
            <a:r>
              <a:rPr lang="nl-NL" sz="2400" i="1" dirty="0"/>
              <a:t>Limburgs Dagblad</a:t>
            </a:r>
            <a:r>
              <a:rPr lang="nl-NL" sz="2400" dirty="0"/>
              <a:t> (15 april 2015):</a:t>
            </a:r>
          </a:p>
          <a:p>
            <a:pPr marL="0" indent="0">
              <a:buNone/>
            </a:pPr>
            <a:r>
              <a:rPr lang="nl-NL" sz="2400" dirty="0"/>
              <a:t>‘Engels, Frans, Duits, Spaans? Ja, dat is echt een verrijking. Maar als ik bijvoorbeeld sommige mensen op televisie zie die ondertiteld moeten worden vanwege hun dialect dan vind ik dat eerder ‘taalarmoede’. En als ik sommige kleuters hoor brabbelen, vind ik dat eerder zielig.’ </a:t>
            </a:r>
          </a:p>
          <a:p>
            <a:pPr marL="0" indent="0">
              <a:buNone/>
            </a:pPr>
            <a:endParaRPr lang="nl-NL" sz="24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nl-NL" sz="1800" dirty="0"/>
          </a:p>
          <a:p>
            <a:pPr>
              <a:spcBef>
                <a:spcPts val="0"/>
              </a:spcBef>
            </a:pPr>
            <a:endParaRPr lang="en-GB" sz="1800" i="1" dirty="0">
              <a:solidFill>
                <a:schemeClr val="accent1"/>
              </a:solidFill>
            </a:endParaRPr>
          </a:p>
        </p:txBody>
      </p:sp>
    </p:spTree>
    <p:extLst>
      <p:ext uri="{BB962C8B-B14F-4D97-AF65-F5344CB8AC3E}">
        <p14:creationId xmlns:p14="http://schemas.microsoft.com/office/powerpoint/2010/main" val="1714604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438" y="926698"/>
            <a:ext cx="7882359" cy="1137212"/>
          </a:xfrm>
          <a:solidFill>
            <a:srgbClr val="FFC000"/>
          </a:solidFill>
        </p:spPr>
        <p:txBody>
          <a:bodyPr>
            <a:normAutofit fontScale="90000"/>
          </a:bodyPr>
          <a:lstStyle/>
          <a:p>
            <a:r>
              <a:rPr lang="en-US" sz="3600" err="1">
                <a:latin typeface="+mn-lt"/>
              </a:rPr>
              <a:t>Taalideologie</a:t>
            </a:r>
            <a:r>
              <a:rPr lang="en-US" sz="3600">
                <a:latin typeface="+mn-lt"/>
              </a:rPr>
              <a:t>: </a:t>
            </a:r>
            <a:r>
              <a:rPr lang="en-US" sz="3600" err="1">
                <a:latin typeface="+mn-lt"/>
              </a:rPr>
              <a:t>Huidige</a:t>
            </a:r>
            <a:r>
              <a:rPr lang="en-US" sz="3600">
                <a:latin typeface="+mn-lt"/>
              </a:rPr>
              <a:t> </a:t>
            </a:r>
            <a:r>
              <a:rPr lang="nl-NL" sz="3200"/>
              <a:t>ideeën</a:t>
            </a:r>
            <a:br>
              <a:rPr lang="en-GB" sz="3200"/>
            </a:br>
            <a:r>
              <a:rPr lang="en-US" sz="3600">
                <a:latin typeface="+mn-lt"/>
              </a:rPr>
              <a:t>over dialect</a:t>
            </a:r>
            <a:endParaRPr lang="en-US" sz="2700">
              <a:latin typeface="+mn-lt"/>
            </a:endParaRPr>
          </a:p>
        </p:txBody>
      </p:sp>
      <p:sp>
        <p:nvSpPr>
          <p:cNvPr id="3" name="Content Placeholder 2"/>
          <p:cNvSpPr>
            <a:spLocks noGrp="1"/>
          </p:cNvSpPr>
          <p:nvPr>
            <p:ph idx="1"/>
          </p:nvPr>
        </p:nvSpPr>
        <p:spPr>
          <a:xfrm>
            <a:off x="668439" y="2402471"/>
            <a:ext cx="7882360" cy="4212085"/>
          </a:xfrm>
          <a:solidFill>
            <a:schemeClr val="bg1">
              <a:lumMod val="95000"/>
            </a:schemeClr>
          </a:solidFill>
        </p:spPr>
        <p:txBody>
          <a:bodyPr>
            <a:normAutofit fontScale="77500" lnSpcReduction="20000"/>
          </a:bodyPr>
          <a:lstStyle/>
          <a:p>
            <a:pPr marL="0" indent="0">
              <a:buNone/>
            </a:pPr>
            <a:r>
              <a:rPr lang="en-GB" dirty="0" err="1"/>
              <a:t>Europees</a:t>
            </a:r>
            <a:r>
              <a:rPr lang="en-GB" dirty="0"/>
              <a:t> </a:t>
            </a:r>
            <a:r>
              <a:rPr lang="en-GB" dirty="0" err="1"/>
              <a:t>onderzoek</a:t>
            </a:r>
            <a:endParaRPr lang="en-GB" dirty="0"/>
          </a:p>
          <a:p>
            <a:pPr marL="0" indent="0">
              <a:buNone/>
            </a:pPr>
            <a:endParaRPr lang="en-GB" dirty="0"/>
          </a:p>
          <a:p>
            <a:pPr marL="0" indent="0">
              <a:buNone/>
            </a:pPr>
            <a:r>
              <a:rPr lang="nl-NL" dirty="0"/>
              <a:t>Een ouder (</a:t>
            </a:r>
            <a:r>
              <a:rPr lang="nl-NL" sz="2800" dirty="0" err="1"/>
              <a:t>Morillo</a:t>
            </a:r>
            <a:r>
              <a:rPr lang="nl-NL" sz="2800" dirty="0"/>
              <a:t> Morales </a:t>
            </a:r>
            <a:r>
              <a:rPr lang="nl-NL" dirty="0"/>
              <a:t>2017):</a:t>
            </a:r>
          </a:p>
          <a:p>
            <a:pPr marL="0" indent="0">
              <a:buNone/>
            </a:pPr>
            <a:r>
              <a:rPr lang="nl-NL" dirty="0"/>
              <a:t>“Ons ouder kind weigert sinds de peuterspeelzaal Limburgs te spreken, ook al houden we thuis Limburgs aan. We blijven wel gewoon in Limburgs antwoorden, dan gaat het vanzelf wel over.” </a:t>
            </a:r>
          </a:p>
          <a:p>
            <a:endParaRPr lang="nl-NL" dirty="0"/>
          </a:p>
          <a:p>
            <a:pPr marL="0" indent="0">
              <a:buNone/>
            </a:pPr>
            <a:r>
              <a:rPr lang="nl-NL" dirty="0"/>
              <a:t>Een moeder (persoonlijk telefoongesprek):</a:t>
            </a:r>
          </a:p>
          <a:p>
            <a:pPr marL="0" indent="0">
              <a:buNone/>
            </a:pPr>
            <a:r>
              <a:rPr lang="nl-NL" dirty="0"/>
              <a:t>“Ik breng mijn kind </a:t>
            </a:r>
            <a:r>
              <a:rPr lang="en-GB" i="1" dirty="0"/>
              <a:t>Dialect</a:t>
            </a:r>
            <a:r>
              <a:rPr lang="nl-NL" dirty="0"/>
              <a:t>sprekend naar de peuterspeelzaal en krijg het aan het eind van de dag voor altijd Nederlandssprekend terug.”</a:t>
            </a:r>
            <a:endParaRPr lang="en-GB" dirty="0"/>
          </a:p>
          <a:p>
            <a:pPr marL="0" indent="0">
              <a:buNone/>
            </a:pPr>
            <a:endParaRPr lang="en-US" dirty="0"/>
          </a:p>
          <a:p>
            <a:pPr marL="0" indent="0">
              <a:buNone/>
            </a:pPr>
            <a:endParaRPr lang="nl-NL" sz="2400" dirty="0"/>
          </a:p>
          <a:p>
            <a:pPr marL="0" indent="0">
              <a:buNone/>
            </a:pPr>
            <a:endParaRPr lang="en-US" sz="1800" dirty="0"/>
          </a:p>
          <a:p>
            <a:pPr marL="0" indent="0">
              <a:buNone/>
            </a:pPr>
            <a:endParaRPr lang="en-US" sz="1800" dirty="0"/>
          </a:p>
          <a:p>
            <a:pPr marL="0" indent="0">
              <a:buNone/>
            </a:pPr>
            <a:endParaRPr lang="en-US" sz="1800" dirty="0"/>
          </a:p>
          <a:p>
            <a:pPr marL="0" indent="0">
              <a:buNone/>
            </a:pPr>
            <a:endParaRPr lang="nl-NL" sz="1800" dirty="0"/>
          </a:p>
          <a:p>
            <a:pPr>
              <a:spcBef>
                <a:spcPts val="0"/>
              </a:spcBef>
            </a:pPr>
            <a:endParaRPr lang="en-GB" sz="1800" i="1" dirty="0">
              <a:solidFill>
                <a:schemeClr val="accent1"/>
              </a:solidFill>
            </a:endParaRPr>
          </a:p>
        </p:txBody>
      </p:sp>
    </p:spTree>
    <p:extLst>
      <p:ext uri="{BB962C8B-B14F-4D97-AF65-F5344CB8AC3E}">
        <p14:creationId xmlns:p14="http://schemas.microsoft.com/office/powerpoint/2010/main" val="17007360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438" y="926698"/>
            <a:ext cx="7882359" cy="1137212"/>
          </a:xfrm>
          <a:solidFill>
            <a:srgbClr val="92D050"/>
          </a:solidFill>
        </p:spPr>
        <p:txBody>
          <a:bodyPr>
            <a:normAutofit/>
          </a:bodyPr>
          <a:lstStyle/>
          <a:p>
            <a:pPr algn="ctr"/>
            <a:r>
              <a:rPr lang="en-US" sz="3600" dirty="0" err="1"/>
              <a:t>Limburgs</a:t>
            </a:r>
            <a:r>
              <a:rPr lang="en-US" sz="3600" dirty="0"/>
              <a:t> </a:t>
            </a:r>
            <a:r>
              <a:rPr lang="en-US" sz="3600" dirty="0" err="1"/>
              <a:t>zeer</a:t>
            </a:r>
            <a:r>
              <a:rPr lang="en-US" sz="3600" dirty="0"/>
              <a:t> marginal in het </a:t>
            </a:r>
            <a:r>
              <a:rPr lang="en-US" sz="3600" dirty="0" err="1"/>
              <a:t>onderwijs</a:t>
            </a:r>
            <a:endParaRPr lang="en-US" sz="3600" dirty="0">
              <a:latin typeface="+mn-lt"/>
            </a:endParaRPr>
          </a:p>
        </p:txBody>
      </p:sp>
      <p:sp>
        <p:nvSpPr>
          <p:cNvPr id="3" name="Content Placeholder 2"/>
          <p:cNvSpPr>
            <a:spLocks noGrp="1"/>
          </p:cNvSpPr>
          <p:nvPr>
            <p:ph idx="1"/>
          </p:nvPr>
        </p:nvSpPr>
        <p:spPr>
          <a:xfrm>
            <a:off x="668439" y="2402471"/>
            <a:ext cx="7882360" cy="3771899"/>
          </a:xfrm>
          <a:solidFill>
            <a:schemeClr val="accent3">
              <a:lumMod val="40000"/>
              <a:lumOff val="60000"/>
            </a:schemeClr>
          </a:solidFill>
        </p:spPr>
        <p:txBody>
          <a:bodyPr>
            <a:normAutofit/>
          </a:bodyPr>
          <a:lstStyle/>
          <a:p>
            <a:r>
              <a:rPr lang="en-US" sz="2800" dirty="0">
                <a:hlinkClick r:id="rId3"/>
              </a:rPr>
              <a:t>http://www.limburgsedialecten.nl/limburgs.html#educatie</a:t>
            </a:r>
            <a:endParaRPr lang="en-US" sz="2800" dirty="0"/>
          </a:p>
          <a:p>
            <a:endParaRPr lang="en-US" sz="2800" dirty="0">
              <a:hlinkClick r:id="rId3"/>
            </a:endParaRPr>
          </a:p>
          <a:p>
            <a:r>
              <a:rPr lang="en-US" sz="2800" dirty="0">
                <a:hlinkClick r:id="rId3"/>
              </a:rPr>
              <a:t>Onderwijs-Limburgs</a:t>
            </a:r>
            <a:endParaRPr lang="en-GB" sz="1800" i="1" dirty="0">
              <a:solidFill>
                <a:schemeClr val="accent1"/>
              </a:solidFill>
            </a:endParaRPr>
          </a:p>
        </p:txBody>
      </p:sp>
    </p:spTree>
    <p:extLst>
      <p:ext uri="{BB962C8B-B14F-4D97-AF65-F5344CB8AC3E}">
        <p14:creationId xmlns:p14="http://schemas.microsoft.com/office/powerpoint/2010/main" val="1114694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1989138"/>
            <a:ext cx="5991225" cy="4800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pic>
        <p:nvPicPr>
          <p:cNvPr id="10243"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sp>
        <p:nvSpPr>
          <p:cNvPr id="21507" name="Slide Number Placeholder 1"/>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fld id="{C2E6C49D-D494-6A42-811D-551A1AFAEB29}" type="slidenum">
              <a:rPr lang="nl-NL" sz="1200">
                <a:solidFill>
                  <a:srgbClr val="898989"/>
                </a:solidFill>
              </a:rPr>
              <a:pPr eaLnBrk="1" hangingPunct="1"/>
              <a:t>13</a:t>
            </a:fld>
            <a:endParaRPr lang="nl-NL" sz="1200">
              <a:solidFill>
                <a:srgbClr val="898989"/>
              </a:solidFill>
            </a:endParaRPr>
          </a:p>
        </p:txBody>
      </p:sp>
      <p:sp>
        <p:nvSpPr>
          <p:cNvPr id="21508" name="TextBox 2"/>
          <p:cNvSpPr txBox="1">
            <a:spLocks noChangeArrowheads="1"/>
          </p:cNvSpPr>
          <p:nvPr/>
        </p:nvSpPr>
        <p:spPr bwMode="auto">
          <a:xfrm>
            <a:off x="755650" y="1341438"/>
            <a:ext cx="4654550" cy="4000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nl-NL" sz="2000" b="1"/>
              <a:t>Nul samenhang: dialect en CITO-eindtoets</a:t>
            </a:r>
          </a:p>
          <a:p>
            <a:pPr eaLnBrk="1" hangingPunct="1"/>
            <a:endParaRPr lang="nl-NL" sz="1800"/>
          </a:p>
          <a:p>
            <a:pPr eaLnBrk="1" hangingPunct="1"/>
            <a:r>
              <a:rPr lang="nl-NL" sz="1800" b="1">
                <a:solidFill>
                  <a:srgbClr val="FF0000"/>
                </a:solidFill>
              </a:rPr>
              <a:t>8.</a:t>
            </a:r>
          </a:p>
          <a:p>
            <a:pPr eaLnBrk="1" hangingPunct="1"/>
            <a:r>
              <a:rPr lang="nl-NL" sz="1800" b="1">
                <a:solidFill>
                  <a:srgbClr val="FF0000"/>
                </a:solidFill>
              </a:rPr>
              <a:t>Na correctie voor </a:t>
            </a:r>
          </a:p>
          <a:p>
            <a:pPr eaLnBrk="1" hangingPunct="1"/>
            <a:r>
              <a:rPr lang="nl-NL" sz="1800" b="1">
                <a:solidFill>
                  <a:srgbClr val="FF0000"/>
                </a:solidFill>
              </a:rPr>
              <a:t>Sociaal Milieu</a:t>
            </a:r>
          </a:p>
          <a:p>
            <a:pPr eaLnBrk="1" hangingPunct="1"/>
            <a:r>
              <a:rPr lang="nl-NL" sz="1800" b="1">
                <a:solidFill>
                  <a:srgbClr val="FF0000"/>
                </a:solidFill>
              </a:rPr>
              <a:t>is er nul samenhang:</a:t>
            </a:r>
          </a:p>
          <a:p>
            <a:pPr eaLnBrk="1" hangingPunct="1"/>
            <a:r>
              <a:rPr lang="nl-NL" sz="1800" b="1">
                <a:solidFill>
                  <a:srgbClr val="FF0000"/>
                </a:solidFill>
              </a:rPr>
              <a:t>dialectsprekers </a:t>
            </a:r>
          </a:p>
          <a:p>
            <a:pPr eaLnBrk="1" hangingPunct="1"/>
            <a:r>
              <a:rPr lang="nl-NL" sz="1800" b="1">
                <a:solidFill>
                  <a:srgbClr val="FF0000"/>
                </a:solidFill>
              </a:rPr>
              <a:t>doen in alle milieus</a:t>
            </a:r>
          </a:p>
          <a:p>
            <a:pPr eaLnBrk="1" hangingPunct="1"/>
            <a:r>
              <a:rPr lang="nl-NL" sz="1800" b="1">
                <a:solidFill>
                  <a:srgbClr val="FF0000"/>
                </a:solidFill>
              </a:rPr>
              <a:t>niet onder</a:t>
            </a:r>
          </a:p>
          <a:p>
            <a:pPr eaLnBrk="1" hangingPunct="1"/>
            <a:r>
              <a:rPr lang="nl-NL" sz="1800" b="1">
                <a:solidFill>
                  <a:srgbClr val="FF0000"/>
                </a:solidFill>
              </a:rPr>
              <a:t>voor ‘Hollanders’</a:t>
            </a:r>
          </a:p>
          <a:p>
            <a:pPr eaLnBrk="1" hangingPunct="1"/>
            <a:r>
              <a:rPr lang="nl-NL" sz="1800" b="1">
                <a:solidFill>
                  <a:srgbClr val="FF0000"/>
                </a:solidFill>
              </a:rPr>
              <a:t>Bij de </a:t>
            </a:r>
            <a:r>
              <a:rPr lang="nl-NL" sz="1800" b="1" err="1">
                <a:solidFill>
                  <a:srgbClr val="FF0000"/>
                </a:solidFill>
              </a:rPr>
              <a:t>CITO-toets</a:t>
            </a:r>
            <a:r>
              <a:rPr lang="nl-NL" sz="1800" b="1">
                <a:solidFill>
                  <a:srgbClr val="FF0000"/>
                </a:solidFill>
              </a:rPr>
              <a:t>.</a:t>
            </a:r>
          </a:p>
          <a:p>
            <a:pPr eaLnBrk="1" hangingPunct="1"/>
            <a:r>
              <a:rPr lang="nl-NL" sz="1800" b="1">
                <a:solidFill>
                  <a:srgbClr val="FF0000"/>
                </a:solidFill>
              </a:rPr>
              <a:t>Dialect speelt dus </a:t>
            </a:r>
          </a:p>
          <a:p>
            <a:pPr eaLnBrk="1" hangingPunct="1"/>
            <a:r>
              <a:rPr lang="nl-NL" sz="1800" b="1">
                <a:solidFill>
                  <a:srgbClr val="FF0000"/>
                </a:solidFill>
              </a:rPr>
              <a:t>geen rol </a:t>
            </a:r>
          </a:p>
          <a:p>
            <a:pPr eaLnBrk="1" hangingPunct="1"/>
            <a:r>
              <a:rPr lang="nl-NL" sz="1800" b="1">
                <a:solidFill>
                  <a:srgbClr val="FF0000"/>
                </a:solidFill>
              </a:rPr>
              <a:t>voor je onderwijskansen.</a:t>
            </a:r>
          </a:p>
        </p:txBody>
      </p:sp>
    </p:spTree>
    <p:extLst>
      <p:ext uri="{BB962C8B-B14F-4D97-AF65-F5344CB8AC3E}">
        <p14:creationId xmlns:p14="http://schemas.microsoft.com/office/powerpoint/2010/main" val="3231745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6513"/>
            <a:ext cx="8229600" cy="1143000"/>
          </a:xfrm>
          <a:solidFill>
            <a:srgbClr val="92D050"/>
          </a:solidFill>
        </p:spPr>
        <p:txBody>
          <a:bodyPr>
            <a:normAutofit fontScale="90000"/>
          </a:bodyPr>
          <a:lstStyle/>
          <a:p>
            <a:r>
              <a:rPr lang="en-US"/>
              <a:t>Is </a:t>
            </a:r>
            <a:r>
              <a:rPr lang="en-US" err="1"/>
              <a:t>spreken</a:t>
            </a:r>
            <a:r>
              <a:rPr lang="en-US"/>
              <a:t> van </a:t>
            </a:r>
            <a:r>
              <a:rPr lang="en-US" err="1"/>
              <a:t>Limburgs</a:t>
            </a:r>
            <a:r>
              <a:rPr lang="en-US"/>
              <a:t> </a:t>
            </a:r>
            <a:r>
              <a:rPr lang="en-US" err="1"/>
              <a:t>nadelig</a:t>
            </a:r>
            <a:r>
              <a:rPr lang="en-US"/>
              <a:t> op school?</a:t>
            </a:r>
          </a:p>
        </p:txBody>
      </p:sp>
      <p:sp>
        <p:nvSpPr>
          <p:cNvPr id="3" name="Content Placeholder 2"/>
          <p:cNvSpPr>
            <a:spLocks noGrp="1"/>
          </p:cNvSpPr>
          <p:nvPr>
            <p:ph idx="1"/>
          </p:nvPr>
        </p:nvSpPr>
        <p:spPr>
          <a:solidFill>
            <a:schemeClr val="accent3">
              <a:lumMod val="60000"/>
              <a:lumOff val="40000"/>
            </a:schemeClr>
          </a:solidFill>
        </p:spPr>
        <p:txBody>
          <a:bodyPr>
            <a:normAutofit/>
          </a:bodyPr>
          <a:lstStyle/>
          <a:p>
            <a:r>
              <a:rPr lang="nl-NL" sz="2800" dirty="0" err="1"/>
              <a:t>Francot</a:t>
            </a:r>
            <a:r>
              <a:rPr lang="nl-NL" sz="2800" dirty="0"/>
              <a:t>, </a:t>
            </a:r>
            <a:r>
              <a:rPr lang="nl-NL" sz="2800" dirty="0" err="1"/>
              <a:t>Heuij</a:t>
            </a:r>
            <a:r>
              <a:rPr lang="nl-NL" sz="2800" dirty="0"/>
              <a:t>, Blom, Bosma en Cornips (2017)</a:t>
            </a:r>
          </a:p>
          <a:p>
            <a:pPr lvl="1"/>
            <a:r>
              <a:rPr lang="nl-NL" sz="2400" dirty="0"/>
              <a:t>128 kinderen (midden-Limburg)</a:t>
            </a:r>
          </a:p>
          <a:p>
            <a:pPr lvl="1"/>
            <a:r>
              <a:rPr lang="nl-NL" sz="2400" dirty="0"/>
              <a:t>Tussen 5 en 8 jaar oud</a:t>
            </a:r>
          </a:p>
        </p:txBody>
      </p:sp>
    </p:spTree>
    <p:extLst>
      <p:ext uri="{BB962C8B-B14F-4D97-AF65-F5344CB8AC3E}">
        <p14:creationId xmlns:p14="http://schemas.microsoft.com/office/powerpoint/2010/main" val="1382057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20688"/>
            <a:ext cx="8229600" cy="1066800"/>
          </a:xfrm>
          <a:solidFill>
            <a:srgbClr val="92D050"/>
          </a:solidFill>
        </p:spPr>
        <p:txBody>
          <a:bodyPr/>
          <a:lstStyle/>
          <a:p>
            <a:r>
              <a:rPr lang="nl-NL" dirty="0"/>
              <a:t>PPVT-III-NL </a:t>
            </a:r>
            <a:r>
              <a:rPr lang="en-GB" sz="1600" dirty="0">
                <a:solidFill>
                  <a:srgbClr val="FF0000"/>
                </a:solidFill>
              </a:rPr>
              <a:t>(Dunn &amp; Dunn, 1997)</a:t>
            </a:r>
            <a:endParaRPr lang="nl-NL" sz="1600" dirty="0">
              <a:solidFill>
                <a:srgbClr val="FF0000"/>
              </a:solidFill>
            </a:endParaRPr>
          </a:p>
        </p:txBody>
      </p:sp>
      <p:sp>
        <p:nvSpPr>
          <p:cNvPr id="4" name="Subtitle 4"/>
          <p:cNvSpPr>
            <a:spLocks noGrp="1"/>
          </p:cNvSpPr>
          <p:nvPr>
            <p:ph idx="1"/>
          </p:nvPr>
        </p:nvSpPr>
        <p:spPr>
          <a:xfrm>
            <a:off x="457200" y="1628775"/>
            <a:ext cx="8363272" cy="4324350"/>
          </a:xfrm>
        </p:spPr>
        <p:txBody>
          <a:bodyPr>
            <a:normAutofit/>
          </a:bodyPr>
          <a:lstStyle/>
          <a:p>
            <a:pPr marL="342900" indent="-342900">
              <a:buFont typeface="Arial" panose="020B0604020202020204" pitchFamily="34" charset="0"/>
              <a:buChar char="•"/>
            </a:pPr>
            <a:r>
              <a:rPr lang="nl-NL" sz="2200" dirty="0" err="1">
                <a:solidFill>
                  <a:schemeClr val="tx1"/>
                </a:solidFill>
              </a:rPr>
              <a:t>Peabody</a:t>
            </a:r>
            <a:r>
              <a:rPr lang="nl-NL" sz="2200" dirty="0">
                <a:solidFill>
                  <a:schemeClr val="tx1"/>
                </a:solidFill>
              </a:rPr>
              <a:t> Picture </a:t>
            </a:r>
            <a:r>
              <a:rPr lang="nl-NL" sz="2200" dirty="0" err="1">
                <a:solidFill>
                  <a:schemeClr val="tx1"/>
                </a:solidFill>
              </a:rPr>
              <a:t>Vocabulary</a:t>
            </a:r>
            <a:r>
              <a:rPr lang="nl-NL" sz="2200" dirty="0">
                <a:solidFill>
                  <a:schemeClr val="tx1"/>
                </a:solidFill>
              </a:rPr>
              <a:t> Test </a:t>
            </a:r>
            <a:endParaRPr lang="nl-NL" sz="2200" dirty="0"/>
          </a:p>
          <a:p>
            <a:pPr marL="635508" lvl="1" indent="-342900">
              <a:buFont typeface="Arial" panose="020B0604020202020204" pitchFamily="34" charset="0"/>
              <a:buChar char="•"/>
            </a:pPr>
            <a:r>
              <a:rPr lang="nl-NL" sz="2200" dirty="0">
                <a:solidFill>
                  <a:schemeClr val="accent1"/>
                </a:solidFill>
              </a:rPr>
              <a:t>Meet de receptieve kennis van de Nederlandse woordenschat</a:t>
            </a:r>
          </a:p>
          <a:p>
            <a:pPr marL="800100" lvl="1" indent="-342900">
              <a:buNone/>
            </a:pPr>
            <a:endParaRPr lang="nl-NL" sz="2200" dirty="0">
              <a:solidFill>
                <a:schemeClr val="tx1"/>
              </a:solidFill>
            </a:endParaRPr>
          </a:p>
          <a:p>
            <a:pPr marL="342900" indent="-342900">
              <a:buFont typeface="Arial" panose="020B0604020202020204" pitchFamily="34" charset="0"/>
              <a:buChar char="•"/>
            </a:pPr>
            <a:r>
              <a:rPr lang="nl-NL" sz="2200" dirty="0">
                <a:solidFill>
                  <a:schemeClr val="tx1"/>
                </a:solidFill>
              </a:rPr>
              <a:t>Het kind ziet telkens verschillende platen met 4 afbeeldingen. Het kind kiest de juiste afbeelding bij een mondeling aangeboden woord</a:t>
            </a:r>
          </a:p>
          <a:p>
            <a:pPr marL="342900" indent="-342900">
              <a:buFont typeface="Arial" panose="020B0604020202020204" pitchFamily="34" charset="0"/>
              <a:buChar char="•"/>
            </a:pPr>
            <a:endParaRPr lang="nl-NL" sz="2200" dirty="0">
              <a:solidFill>
                <a:schemeClr val="tx1"/>
              </a:solidFill>
            </a:endParaRPr>
          </a:p>
          <a:p>
            <a:pPr marL="342900" indent="-342900">
              <a:buFont typeface="Arial" panose="020B0604020202020204" pitchFamily="34" charset="0"/>
              <a:buChar char="•"/>
            </a:pPr>
            <a:r>
              <a:rPr lang="nl-NL" sz="2200" dirty="0">
                <a:solidFill>
                  <a:schemeClr val="tx1"/>
                </a:solidFill>
              </a:rPr>
              <a:t>‘Waar zie je…’ </a:t>
            </a:r>
          </a:p>
          <a:p>
            <a:pPr marL="342900" indent="-342900">
              <a:buFont typeface="Arial" panose="020B0604020202020204" pitchFamily="34" charset="0"/>
              <a:buChar char="•"/>
            </a:pPr>
            <a:endParaRPr lang="nl-NL" dirty="0">
              <a:solidFill>
                <a:schemeClr val="tx1"/>
              </a:solidFill>
            </a:endParaRPr>
          </a:p>
          <a:p>
            <a:pPr marL="342900" indent="-342900">
              <a:buFont typeface="Arial" panose="020B0604020202020204" pitchFamily="34" charset="0"/>
              <a:buChar char="•"/>
            </a:pPr>
            <a:endParaRPr lang="nl-NL" dirty="0">
              <a:solidFill>
                <a:schemeClr val="tx1"/>
              </a:solidFill>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960" y="3789040"/>
            <a:ext cx="3683097" cy="251831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24257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a:bodyPr>
          <a:lstStyle/>
          <a:p>
            <a:pPr algn="ctr"/>
            <a:r>
              <a:rPr lang="en-GB" dirty="0"/>
              <a:t>PPVT-III-NL</a:t>
            </a:r>
            <a:endParaRPr lang="en-US" dirty="0">
              <a:solidFill>
                <a:schemeClr val="bg1"/>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06578650"/>
              </p:ext>
            </p:extLst>
          </p:nvPr>
        </p:nvGraphicFramePr>
        <p:xfrm>
          <a:off x="731559" y="4024562"/>
          <a:ext cx="6767124" cy="1737360"/>
        </p:xfrm>
        <a:graphic>
          <a:graphicData uri="http://schemas.openxmlformats.org/drawingml/2006/table">
            <a:tbl>
              <a:tblPr firstRow="1" bandRow="1">
                <a:tableStyleId>{5C22544A-7EE6-4342-B048-85BDC9FD1C3A}</a:tableStyleId>
              </a:tblPr>
              <a:tblGrid>
                <a:gridCol w="2814941">
                  <a:extLst>
                    <a:ext uri="{9D8B030D-6E8A-4147-A177-3AD203B41FA5}">
                      <a16:colId xmlns:a16="http://schemas.microsoft.com/office/drawing/2014/main" val="20000"/>
                    </a:ext>
                  </a:extLst>
                </a:gridCol>
                <a:gridCol w="739751">
                  <a:extLst>
                    <a:ext uri="{9D8B030D-6E8A-4147-A177-3AD203B41FA5}">
                      <a16:colId xmlns:a16="http://schemas.microsoft.com/office/drawing/2014/main" val="20001"/>
                    </a:ext>
                  </a:extLst>
                </a:gridCol>
                <a:gridCol w="920416">
                  <a:extLst>
                    <a:ext uri="{9D8B030D-6E8A-4147-A177-3AD203B41FA5}">
                      <a16:colId xmlns:a16="http://schemas.microsoft.com/office/drawing/2014/main" val="20002"/>
                    </a:ext>
                  </a:extLst>
                </a:gridCol>
                <a:gridCol w="884321">
                  <a:extLst>
                    <a:ext uri="{9D8B030D-6E8A-4147-A177-3AD203B41FA5}">
                      <a16:colId xmlns:a16="http://schemas.microsoft.com/office/drawing/2014/main" val="20003"/>
                    </a:ext>
                  </a:extLst>
                </a:gridCol>
                <a:gridCol w="1407695">
                  <a:extLst>
                    <a:ext uri="{9D8B030D-6E8A-4147-A177-3AD203B41FA5}">
                      <a16:colId xmlns:a16="http://schemas.microsoft.com/office/drawing/2014/main" val="20004"/>
                    </a:ext>
                  </a:extLst>
                </a:gridCol>
              </a:tblGrid>
              <a:tr h="708660">
                <a:tc>
                  <a:txBody>
                    <a:bodyPr/>
                    <a:lstStyle/>
                    <a:p>
                      <a:endParaRPr lang="en-US" sz="2100" dirty="0">
                        <a:latin typeface="+mj-lt"/>
                      </a:endParaRPr>
                    </a:p>
                  </a:txBody>
                  <a:tcPr marL="68580" marR="68580" marT="34290" marB="34290">
                    <a:solidFill>
                      <a:schemeClr val="accent3">
                        <a:lumMod val="60000"/>
                        <a:lumOff val="40000"/>
                      </a:schemeClr>
                    </a:solidFill>
                  </a:tcPr>
                </a:tc>
                <a:tc>
                  <a:txBody>
                    <a:bodyPr/>
                    <a:lstStyle/>
                    <a:p>
                      <a:r>
                        <a:rPr lang="en-US" sz="2100" dirty="0">
                          <a:latin typeface="+mj-lt"/>
                        </a:rPr>
                        <a:t>N</a:t>
                      </a:r>
                    </a:p>
                  </a:txBody>
                  <a:tcPr marL="68580" marR="68580" marT="34290" marB="34290">
                    <a:solidFill>
                      <a:schemeClr val="accent3">
                        <a:lumMod val="60000"/>
                        <a:lumOff val="40000"/>
                      </a:schemeClr>
                    </a:solidFill>
                  </a:tcPr>
                </a:tc>
                <a:tc>
                  <a:txBody>
                    <a:bodyPr/>
                    <a:lstStyle/>
                    <a:p>
                      <a:r>
                        <a:rPr lang="en-US" sz="2100" dirty="0">
                          <a:latin typeface="+mj-lt"/>
                        </a:rPr>
                        <a:t>M</a:t>
                      </a:r>
                    </a:p>
                  </a:txBody>
                  <a:tcPr marL="68580" marR="68580" marT="34290" marB="34290">
                    <a:solidFill>
                      <a:schemeClr val="accent3">
                        <a:lumMod val="60000"/>
                        <a:lumOff val="40000"/>
                      </a:schemeClr>
                    </a:solidFill>
                  </a:tcPr>
                </a:tc>
                <a:tc>
                  <a:txBody>
                    <a:bodyPr/>
                    <a:lstStyle/>
                    <a:p>
                      <a:r>
                        <a:rPr lang="en-US" sz="2100" dirty="0">
                          <a:latin typeface="+mj-lt"/>
                        </a:rPr>
                        <a:t>SD</a:t>
                      </a:r>
                    </a:p>
                  </a:txBody>
                  <a:tcPr marL="68580" marR="68580" marT="34290" marB="34290">
                    <a:solidFill>
                      <a:schemeClr val="accent3">
                        <a:lumMod val="60000"/>
                        <a:lumOff val="40000"/>
                      </a:schemeClr>
                    </a:solidFill>
                  </a:tcPr>
                </a:tc>
                <a:tc>
                  <a:txBody>
                    <a:bodyPr/>
                    <a:lstStyle/>
                    <a:p>
                      <a:r>
                        <a:rPr lang="en-GB" sz="2100" b="1" kern="1200" dirty="0">
                          <a:solidFill>
                            <a:schemeClr val="lt1"/>
                          </a:solidFill>
                          <a:effectLst/>
                          <a:latin typeface="+mj-lt"/>
                          <a:ea typeface="+mn-ea"/>
                          <a:cs typeface="+mn-cs"/>
                        </a:rPr>
                        <a:t>Range (Min – Max)</a:t>
                      </a:r>
                      <a:r>
                        <a:rPr lang="en-GB" sz="2100" dirty="0">
                          <a:effectLst/>
                          <a:latin typeface="+mj-lt"/>
                        </a:rPr>
                        <a:t> </a:t>
                      </a:r>
                      <a:endParaRPr lang="en-US" sz="2100" dirty="0">
                        <a:latin typeface="+mj-lt"/>
                      </a:endParaRPr>
                    </a:p>
                  </a:txBody>
                  <a:tcPr marL="68580" marR="68580" marT="34290" marB="34290">
                    <a:solidFill>
                      <a:schemeClr val="accent3">
                        <a:lumMod val="60000"/>
                        <a:lumOff val="40000"/>
                      </a:schemeClr>
                    </a:solidFill>
                  </a:tcPr>
                </a:tc>
                <a:extLst>
                  <a:ext uri="{0D108BD9-81ED-4DB2-BD59-A6C34878D82A}">
                    <a16:rowId xmlns:a16="http://schemas.microsoft.com/office/drawing/2014/main" val="10000"/>
                  </a:ext>
                </a:extLst>
              </a:tr>
              <a:tr h="10287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100" b="0" kern="1200" dirty="0">
                          <a:solidFill>
                            <a:schemeClr val="tx1"/>
                          </a:solidFill>
                          <a:effectLst/>
                          <a:latin typeface="+mj-lt"/>
                          <a:ea typeface="+mn-ea"/>
                          <a:cs typeface="+mn-cs"/>
                        </a:rPr>
                        <a:t>Age in years</a:t>
                      </a:r>
                      <a:r>
                        <a:rPr lang="en-GB" sz="2100" b="0" dirty="0">
                          <a:solidFill>
                            <a:schemeClr val="tx1"/>
                          </a:solidFill>
                          <a:effectLst/>
                          <a:latin typeface="+mj-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2100" b="0" kern="1200" dirty="0" err="1">
                          <a:solidFill>
                            <a:schemeClr val="dk1"/>
                          </a:solidFill>
                          <a:effectLst/>
                          <a:latin typeface="+mj-lt"/>
                          <a:ea typeface="+mn-ea"/>
                          <a:cs typeface="+mn-cs"/>
                        </a:rPr>
                        <a:t>SES</a:t>
                      </a:r>
                      <a:r>
                        <a:rPr lang="en-GB" sz="2100" b="0" kern="1200" baseline="30000" dirty="0" err="1">
                          <a:solidFill>
                            <a:schemeClr val="dk1"/>
                          </a:solidFill>
                          <a:effectLst/>
                          <a:latin typeface="+mj-lt"/>
                          <a:ea typeface="+mn-ea"/>
                          <a:cs typeface="+mn-cs"/>
                        </a:rPr>
                        <a:t>a</a:t>
                      </a:r>
                      <a:r>
                        <a:rPr lang="en-GB" sz="2100" b="0" dirty="0">
                          <a:effectLst/>
                          <a:latin typeface="+mj-l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2100" b="0" kern="1200" dirty="0">
                          <a:solidFill>
                            <a:srgbClr val="FF0000"/>
                          </a:solidFill>
                          <a:effectLst/>
                          <a:latin typeface="+mj-lt"/>
                          <a:ea typeface="+mn-ea"/>
                          <a:cs typeface="+mn-cs"/>
                        </a:rPr>
                        <a:t>PPVT-</a:t>
                      </a:r>
                      <a:r>
                        <a:rPr lang="en-GB" sz="2100" b="0" kern="1200" dirty="0" err="1">
                          <a:solidFill>
                            <a:srgbClr val="FF0000"/>
                          </a:solidFill>
                          <a:effectLst/>
                          <a:latin typeface="+mj-lt"/>
                          <a:ea typeface="+mn-ea"/>
                          <a:cs typeface="+mn-cs"/>
                        </a:rPr>
                        <a:t>NL</a:t>
                      </a:r>
                      <a:r>
                        <a:rPr lang="en-GB" sz="2100" b="0" kern="1200" baseline="30000" dirty="0" err="1">
                          <a:solidFill>
                            <a:srgbClr val="FF0000"/>
                          </a:solidFill>
                          <a:effectLst/>
                          <a:latin typeface="+mj-lt"/>
                          <a:ea typeface="+mn-ea"/>
                          <a:cs typeface="+mn-cs"/>
                        </a:rPr>
                        <a:t>c</a:t>
                      </a:r>
                      <a:r>
                        <a:rPr lang="en-GB" sz="2100" b="0" dirty="0">
                          <a:solidFill>
                            <a:srgbClr val="FF0000"/>
                          </a:solidFill>
                          <a:effectLst/>
                          <a:latin typeface="+mj-lt"/>
                        </a:rPr>
                        <a:t> </a:t>
                      </a:r>
                      <a:endParaRPr lang="en-US" sz="2100" b="0" dirty="0">
                        <a:solidFill>
                          <a:srgbClr val="FF0000"/>
                        </a:solidFill>
                        <a:latin typeface="+mj-lt"/>
                      </a:endParaRPr>
                    </a:p>
                  </a:txBody>
                  <a:tcPr marL="68580" marR="68580" marT="34290" marB="34290">
                    <a:solidFill>
                      <a:schemeClr val="accent3">
                        <a:lumMod val="60000"/>
                        <a:lumOff val="40000"/>
                      </a:schemeClr>
                    </a:solidFill>
                  </a:tcPr>
                </a:tc>
                <a:tc>
                  <a:txBody>
                    <a:bodyPr/>
                    <a:lstStyle/>
                    <a:p>
                      <a:pPr algn="ctr"/>
                      <a:r>
                        <a:rPr lang="en-US" sz="2100" dirty="0">
                          <a:latin typeface="+mj-lt"/>
                        </a:rPr>
                        <a:t>128</a:t>
                      </a:r>
                    </a:p>
                    <a:p>
                      <a:pPr algn="ctr"/>
                      <a:r>
                        <a:rPr lang="en-US" sz="2100" dirty="0">
                          <a:latin typeface="+mj-lt"/>
                        </a:rPr>
                        <a:t>109</a:t>
                      </a:r>
                    </a:p>
                    <a:p>
                      <a:pPr algn="ctr"/>
                      <a:r>
                        <a:rPr lang="en-US" sz="2100" dirty="0">
                          <a:latin typeface="+mj-lt"/>
                        </a:rPr>
                        <a:t>125</a:t>
                      </a:r>
                    </a:p>
                  </a:txBody>
                  <a:tcPr marL="68580" marR="68580" marT="34290" marB="34290">
                    <a:solidFill>
                      <a:schemeClr val="accent3">
                        <a:lumMod val="60000"/>
                        <a:lumOff val="40000"/>
                      </a:schemeClr>
                    </a:solidFill>
                  </a:tcPr>
                </a:tc>
                <a:tc>
                  <a:txBody>
                    <a:bodyPr/>
                    <a:lstStyle/>
                    <a:p>
                      <a:pPr algn="ctr"/>
                      <a:r>
                        <a:rPr lang="en-US" sz="2100" dirty="0">
                          <a:latin typeface="+mj-lt"/>
                        </a:rPr>
                        <a:t>6.75</a:t>
                      </a:r>
                    </a:p>
                    <a:p>
                      <a:pPr algn="ctr"/>
                      <a:r>
                        <a:rPr lang="en-US" sz="2100" dirty="0">
                          <a:latin typeface="+mj-lt"/>
                        </a:rPr>
                        <a:t>6.83</a:t>
                      </a:r>
                    </a:p>
                    <a:p>
                      <a:pPr algn="ctr"/>
                      <a:r>
                        <a:rPr lang="en-US" sz="2100" dirty="0">
                          <a:solidFill>
                            <a:srgbClr val="FF0000"/>
                          </a:solidFill>
                          <a:latin typeface="+mj-lt"/>
                        </a:rPr>
                        <a:t>106.34</a:t>
                      </a:r>
                    </a:p>
                  </a:txBody>
                  <a:tcPr marL="68580" marR="68580" marT="34290" marB="34290">
                    <a:solidFill>
                      <a:schemeClr val="accent3">
                        <a:lumMod val="60000"/>
                        <a:lumOff val="40000"/>
                      </a:schemeClr>
                    </a:solidFill>
                  </a:tcPr>
                </a:tc>
                <a:tc>
                  <a:txBody>
                    <a:bodyPr/>
                    <a:lstStyle/>
                    <a:p>
                      <a:pPr algn="ctr"/>
                      <a:r>
                        <a:rPr lang="en-US" sz="2100" dirty="0">
                          <a:latin typeface="+mj-lt"/>
                        </a:rPr>
                        <a:t>1.03</a:t>
                      </a:r>
                    </a:p>
                    <a:p>
                      <a:pPr algn="ctr"/>
                      <a:r>
                        <a:rPr lang="en-US" sz="2100" dirty="0">
                          <a:latin typeface="+mj-lt"/>
                        </a:rPr>
                        <a:t>1.60</a:t>
                      </a:r>
                    </a:p>
                    <a:p>
                      <a:pPr algn="ctr"/>
                      <a:r>
                        <a:rPr lang="en-US" sz="2100" dirty="0">
                          <a:latin typeface="+mj-lt"/>
                        </a:rPr>
                        <a:t>10.56</a:t>
                      </a:r>
                    </a:p>
                  </a:txBody>
                  <a:tcPr marL="68580" marR="68580" marT="34290" marB="34290">
                    <a:solidFill>
                      <a:schemeClr val="accent3">
                        <a:lumMod val="60000"/>
                        <a:lumOff val="40000"/>
                      </a:schemeClr>
                    </a:solidFill>
                  </a:tcPr>
                </a:tc>
                <a:tc>
                  <a:txBody>
                    <a:bodyPr/>
                    <a:lstStyle/>
                    <a:p>
                      <a:pPr algn="ctr"/>
                      <a:r>
                        <a:rPr lang="en-US" sz="2100" dirty="0">
                          <a:latin typeface="+mj-lt"/>
                        </a:rPr>
                        <a:t>4.50 - 9.33</a:t>
                      </a:r>
                    </a:p>
                    <a:p>
                      <a:pPr algn="ctr"/>
                      <a:r>
                        <a:rPr lang="en-US" sz="2100" dirty="0">
                          <a:latin typeface="+mj-lt"/>
                        </a:rPr>
                        <a:t>1 - 9</a:t>
                      </a:r>
                    </a:p>
                    <a:p>
                      <a:pPr algn="ctr"/>
                      <a:r>
                        <a:rPr lang="en-US" sz="2100" dirty="0">
                          <a:latin typeface="+mj-lt"/>
                        </a:rPr>
                        <a:t>79 - 134</a:t>
                      </a:r>
                    </a:p>
                  </a:txBody>
                  <a:tcPr marL="68580" marR="68580" marT="34290" marB="34290">
                    <a:solidFill>
                      <a:schemeClr val="accent3">
                        <a:lumMod val="60000"/>
                        <a:lumOff val="40000"/>
                      </a:schemeClr>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628651" y="2571750"/>
            <a:ext cx="7886700" cy="1061829"/>
          </a:xfrm>
          <a:prstGeom prst="rect">
            <a:avLst/>
          </a:prstGeom>
          <a:noFill/>
        </p:spPr>
        <p:txBody>
          <a:bodyPr wrap="square" rtlCol="0">
            <a:spAutoFit/>
          </a:bodyPr>
          <a:lstStyle/>
          <a:p>
            <a:r>
              <a:rPr lang="en-GB" sz="2100" dirty="0" err="1">
                <a:latin typeface="+mj-lt"/>
              </a:rPr>
              <a:t>Francot</a:t>
            </a:r>
            <a:r>
              <a:rPr lang="en-GB" sz="2100" dirty="0">
                <a:latin typeface="+mj-lt"/>
              </a:rPr>
              <a:t> et al. 2017: De </a:t>
            </a:r>
            <a:r>
              <a:rPr lang="en-GB" sz="2100" dirty="0" err="1">
                <a:latin typeface="+mj-lt"/>
              </a:rPr>
              <a:t>Limburgse</a:t>
            </a:r>
            <a:r>
              <a:rPr lang="en-GB" sz="2100" dirty="0">
                <a:latin typeface="+mj-lt"/>
              </a:rPr>
              <a:t> </a:t>
            </a:r>
            <a:r>
              <a:rPr lang="en-GB" sz="2100" dirty="0" err="1">
                <a:latin typeface="+mj-lt"/>
              </a:rPr>
              <a:t>kinderen</a:t>
            </a:r>
            <a:r>
              <a:rPr lang="en-GB" sz="2100" dirty="0">
                <a:latin typeface="+mj-lt"/>
              </a:rPr>
              <a:t> </a:t>
            </a:r>
            <a:r>
              <a:rPr lang="en-GB" sz="2100" dirty="0" err="1">
                <a:latin typeface="+mj-lt"/>
              </a:rPr>
              <a:t>scoren</a:t>
            </a:r>
            <a:r>
              <a:rPr lang="en-GB" sz="2100" dirty="0">
                <a:latin typeface="+mj-lt"/>
              </a:rPr>
              <a:t> (M = 106.34, SD = 10.56) </a:t>
            </a:r>
            <a:r>
              <a:rPr lang="en-GB" sz="2100" dirty="0" err="1">
                <a:latin typeface="+mj-lt"/>
              </a:rPr>
              <a:t>boven</a:t>
            </a:r>
            <a:r>
              <a:rPr lang="en-GB" sz="2100" dirty="0">
                <a:latin typeface="+mj-lt"/>
              </a:rPr>
              <a:t> het </a:t>
            </a:r>
            <a:r>
              <a:rPr lang="en-GB" sz="2100" dirty="0" err="1">
                <a:latin typeface="+mj-lt"/>
              </a:rPr>
              <a:t>nationaal</a:t>
            </a:r>
            <a:r>
              <a:rPr lang="en-GB" sz="2100" dirty="0">
                <a:latin typeface="+mj-lt"/>
              </a:rPr>
              <a:t> </a:t>
            </a:r>
            <a:r>
              <a:rPr lang="en-GB" sz="2100" dirty="0" err="1">
                <a:latin typeface="+mj-lt"/>
              </a:rPr>
              <a:t>gemiddelde</a:t>
            </a:r>
            <a:r>
              <a:rPr lang="en-GB" sz="2100" dirty="0">
                <a:latin typeface="+mj-lt"/>
              </a:rPr>
              <a:t> van 100 (SD = 15), t(124) = 6.72, p &lt; .01. </a:t>
            </a:r>
            <a:endParaRPr lang="en-US" sz="1350" dirty="0">
              <a:latin typeface="+mj-lt"/>
            </a:endParaRPr>
          </a:p>
        </p:txBody>
      </p:sp>
      <p:sp>
        <p:nvSpPr>
          <p:cNvPr id="3" name="Frame 2"/>
          <p:cNvSpPr/>
          <p:nvPr/>
        </p:nvSpPr>
        <p:spPr>
          <a:xfrm>
            <a:off x="4331369" y="5348335"/>
            <a:ext cx="866274" cy="41358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solidFill>
                <a:schemeClr val="tx1"/>
              </a:solidFill>
            </a:endParaRPr>
          </a:p>
        </p:txBody>
      </p:sp>
    </p:spTree>
    <p:extLst>
      <p:ext uri="{BB962C8B-B14F-4D97-AF65-F5344CB8AC3E}">
        <p14:creationId xmlns:p14="http://schemas.microsoft.com/office/powerpoint/2010/main" val="2654284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332417" y="1180865"/>
            <a:ext cx="7811583" cy="0"/>
          </a:xfrm>
          <a:prstGeom prst="line">
            <a:avLst/>
          </a:prstGeom>
          <a:ln/>
        </p:spPr>
        <p:style>
          <a:lnRef idx="1">
            <a:schemeClr val="dk1"/>
          </a:lnRef>
          <a:fillRef idx="0">
            <a:schemeClr val="dk1"/>
          </a:fillRef>
          <a:effectRef idx="0">
            <a:schemeClr val="dk1"/>
          </a:effectRef>
          <a:fontRef idx="minor">
            <a:schemeClr val="tx1"/>
          </a:fontRef>
        </p:style>
      </p:cxnSp>
      <p:sp>
        <p:nvSpPr>
          <p:cNvPr id="7" name="Title 11"/>
          <p:cNvSpPr txBox="1">
            <a:spLocks/>
          </p:cNvSpPr>
          <p:nvPr/>
        </p:nvSpPr>
        <p:spPr>
          <a:xfrm>
            <a:off x="284370" y="2255697"/>
            <a:ext cx="8230979" cy="2813463"/>
          </a:xfrm>
          <a:prstGeom prst="rect">
            <a:avLst/>
          </a:prstGeom>
          <a:noFill/>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nl-NL" sz="3200" b="1" dirty="0"/>
          </a:p>
          <a:p>
            <a:pPr algn="l"/>
            <a:r>
              <a:rPr lang="nl-NL" sz="3200" b="1" dirty="0"/>
              <a:t>Geletterdheid van Limburgse basisschoolkinderen</a:t>
            </a:r>
            <a:br>
              <a:rPr lang="en-US" sz="2800" b="1" dirty="0">
                <a:solidFill>
                  <a:srgbClr val="C00000"/>
                </a:solidFill>
                <a:latin typeface="Times" charset="0"/>
                <a:ea typeface="Times" charset="0"/>
                <a:cs typeface="Times" charset="0"/>
              </a:rPr>
            </a:br>
            <a:br>
              <a:rPr lang="en-US" sz="2800" b="1" dirty="0">
                <a:solidFill>
                  <a:srgbClr val="C00000"/>
                </a:solidFill>
                <a:latin typeface="Times" charset="0"/>
                <a:ea typeface="Times" charset="0"/>
                <a:cs typeface="Times" charset="0"/>
              </a:rPr>
            </a:br>
            <a:r>
              <a:rPr lang="nl-NL" sz="2400" b="1" dirty="0"/>
              <a:t>Welke relatie bestaat er tussen het spreken van een dialect en de lees- en schrijfvaardigheden binnen de Nederlandse taal van Limburgse kinderen in groep 4 en 8?</a:t>
            </a:r>
            <a:endParaRPr lang="en-US" sz="2800" b="1" dirty="0">
              <a:latin typeface="Times" charset="0"/>
              <a:ea typeface="Times" charset="0"/>
              <a:cs typeface="Times" charset="0"/>
            </a:endParaRPr>
          </a:p>
        </p:txBody>
      </p:sp>
      <p:sp>
        <p:nvSpPr>
          <p:cNvPr id="3" name="Title 2">
            <a:extLst>
              <a:ext uri="{FF2B5EF4-FFF2-40B4-BE49-F238E27FC236}">
                <a16:creationId xmlns:a16="http://schemas.microsoft.com/office/drawing/2014/main" id="{F284EE40-49B8-134E-B5C7-DC6317E6F87E}"/>
              </a:ext>
            </a:extLst>
          </p:cNvPr>
          <p:cNvSpPr>
            <a:spLocks noGrp="1"/>
          </p:cNvSpPr>
          <p:nvPr>
            <p:ph type="title"/>
          </p:nvPr>
        </p:nvSpPr>
        <p:spPr>
          <a:xfrm>
            <a:off x="628650" y="234180"/>
            <a:ext cx="7886700" cy="1456510"/>
          </a:xfrm>
          <a:solidFill>
            <a:schemeClr val="accent2">
              <a:lumMod val="40000"/>
              <a:lumOff val="60000"/>
            </a:schemeClr>
          </a:solidFill>
        </p:spPr>
        <p:txBody>
          <a:bodyPr>
            <a:normAutofit fontScale="90000"/>
          </a:bodyPr>
          <a:lstStyle/>
          <a:p>
            <a:r>
              <a:rPr lang="nl-NL" sz="2700" b="1" dirty="0"/>
              <a:t>Romy </a:t>
            </a:r>
            <a:r>
              <a:rPr lang="nl-NL" sz="2700" b="1" dirty="0" err="1"/>
              <a:t>Roumans</a:t>
            </a:r>
            <a:r>
              <a:rPr lang="nl-NL" sz="2700" b="1" dirty="0"/>
              <a:t> 2018. </a:t>
            </a:r>
            <a:r>
              <a:rPr lang="en-GB" sz="2700" dirty="0"/>
              <a:t>Literacy in </a:t>
            </a:r>
            <a:r>
              <a:rPr lang="en-GB" sz="2700" dirty="0" err="1"/>
              <a:t>Limburgian</a:t>
            </a:r>
            <a:r>
              <a:rPr lang="en-GB" sz="2700" dirty="0"/>
              <a:t> bidialectal children: The effect of raising </a:t>
            </a:r>
            <a:r>
              <a:rPr lang="en-GB" sz="2700" dirty="0" err="1"/>
              <a:t>Limburgian</a:t>
            </a:r>
            <a:r>
              <a:rPr lang="en-GB" sz="2700" dirty="0"/>
              <a:t> children bilingually on their reading and writing abilities. Research MA, Radboud/</a:t>
            </a:r>
            <a:r>
              <a:rPr lang="en-GB" sz="2700" dirty="0" err="1"/>
              <a:t>Meertens</a:t>
            </a:r>
            <a:r>
              <a:rPr lang="en-GB" sz="2700" dirty="0"/>
              <a:t> </a:t>
            </a:r>
            <a:r>
              <a:rPr lang="en-GB" sz="2700" dirty="0" err="1"/>
              <a:t>Instituut</a:t>
            </a:r>
            <a:endParaRPr lang="nl-NL" dirty="0"/>
          </a:p>
        </p:txBody>
      </p:sp>
    </p:spTree>
    <p:extLst>
      <p:ext uri="{BB962C8B-B14F-4D97-AF65-F5344CB8AC3E}">
        <p14:creationId xmlns:p14="http://schemas.microsoft.com/office/powerpoint/2010/main" val="3809533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txBox="1">
            <a:spLocks/>
          </p:cNvSpPr>
          <p:nvPr/>
        </p:nvSpPr>
        <p:spPr>
          <a:xfrm>
            <a:off x="424542" y="1355517"/>
            <a:ext cx="8317771" cy="3316292"/>
          </a:xfrm>
          <a:prstGeom prst="rect">
            <a:avLst/>
          </a:prstGeom>
          <a:noFill/>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err="1">
                <a:solidFill>
                  <a:srgbClr val="C00000"/>
                </a:solidFill>
                <a:latin typeface="Times" charset="0"/>
                <a:ea typeface="Times" charset="0"/>
                <a:cs typeface="Times" charset="0"/>
              </a:rPr>
              <a:t>Aanleiding</a:t>
            </a:r>
            <a:r>
              <a:rPr lang="en-US" sz="2400" b="1" dirty="0">
                <a:solidFill>
                  <a:srgbClr val="C00000"/>
                </a:solidFill>
                <a:latin typeface="Times" charset="0"/>
                <a:ea typeface="Times" charset="0"/>
                <a:cs typeface="Times" charset="0"/>
              </a:rPr>
              <a:t> (</a:t>
            </a:r>
            <a:r>
              <a:rPr lang="en-US" sz="2400" b="1" dirty="0" err="1">
                <a:solidFill>
                  <a:srgbClr val="C00000"/>
                </a:solidFill>
                <a:latin typeface="Times" charset="0"/>
                <a:ea typeface="Times" charset="0"/>
                <a:cs typeface="Times" charset="0"/>
              </a:rPr>
              <a:t>Roumans</a:t>
            </a:r>
            <a:r>
              <a:rPr lang="en-US" sz="2400" b="1" dirty="0">
                <a:solidFill>
                  <a:srgbClr val="C00000"/>
                </a:solidFill>
                <a:latin typeface="Times" charset="0"/>
                <a:ea typeface="Times" charset="0"/>
                <a:cs typeface="Times" charset="0"/>
              </a:rPr>
              <a:t> 2018)</a:t>
            </a:r>
            <a:br>
              <a:rPr lang="en-US" sz="2800" b="1" dirty="0">
                <a:solidFill>
                  <a:srgbClr val="C00000"/>
                </a:solidFill>
                <a:latin typeface="Times" charset="0"/>
                <a:ea typeface="Times" charset="0"/>
                <a:cs typeface="Times" charset="0"/>
              </a:rPr>
            </a:br>
            <a:br>
              <a:rPr lang="en-US" sz="2800" b="1" dirty="0">
                <a:solidFill>
                  <a:srgbClr val="C00000"/>
                </a:solidFill>
                <a:latin typeface="Times" charset="0"/>
                <a:ea typeface="Times" charset="0"/>
                <a:cs typeface="Times" charset="0"/>
              </a:rPr>
            </a:br>
            <a:r>
              <a:rPr lang="nl-NL" sz="2000" b="1" dirty="0"/>
              <a:t>Waarom spreekt u geen Limburgs tegen een Limburgssprekend kind? </a:t>
            </a:r>
            <a:endParaRPr lang="nl-NL" sz="1800" b="1" dirty="0"/>
          </a:p>
          <a:p>
            <a:pPr algn="l"/>
            <a:endParaRPr lang="nl-NL" sz="1800" dirty="0"/>
          </a:p>
          <a:p>
            <a:pPr algn="l"/>
            <a:br>
              <a:rPr lang="nl-NL" sz="1800" dirty="0"/>
            </a:br>
            <a:endParaRPr lang="nl-NL" sz="1800" dirty="0"/>
          </a:p>
          <a:p>
            <a:pPr marL="285750" indent="-285750" algn="l">
              <a:buFont typeface="Arial" panose="020B0604020202020204" pitchFamily="34" charset="0"/>
              <a:buChar char="•"/>
            </a:pPr>
            <a:r>
              <a:rPr lang="nl-NL" sz="1800" dirty="0"/>
              <a:t>“Ik heb Limburgs dialect wel eens afgeraden bij een leerling die op school bijna geen ABN sprak. In groep 3 krijg je dan de problemen: het kind ziet: </a:t>
            </a:r>
            <a:r>
              <a:rPr lang="nl-NL" sz="1800" dirty="0" err="1"/>
              <a:t>book</a:t>
            </a:r>
            <a:r>
              <a:rPr lang="nl-NL" sz="1800" dirty="0"/>
              <a:t> </a:t>
            </a:r>
            <a:r>
              <a:rPr lang="nl-NL" sz="1800" dirty="0" err="1"/>
              <a:t>ipv</a:t>
            </a:r>
            <a:r>
              <a:rPr lang="nl-NL" sz="1800" dirty="0"/>
              <a:t> boek; kind koppelt het teken oe aan de klank </a:t>
            </a:r>
            <a:r>
              <a:rPr lang="nl-NL" sz="1800" dirty="0" err="1"/>
              <a:t>oo</a:t>
            </a:r>
            <a:r>
              <a:rPr lang="nl-NL" sz="1800" dirty="0"/>
              <a:t>.”</a:t>
            </a:r>
            <a:br>
              <a:rPr lang="nl-NL" sz="2400" dirty="0"/>
            </a:br>
            <a:endParaRPr lang="nl-NL" sz="2400" dirty="0"/>
          </a:p>
          <a:p>
            <a:pPr algn="l"/>
            <a:endParaRPr lang="en-US" sz="2800" dirty="0">
              <a:latin typeface="Times" charset="0"/>
              <a:ea typeface="Times" charset="0"/>
              <a:cs typeface="Times" charset="0"/>
            </a:endParaRPr>
          </a:p>
        </p:txBody>
      </p:sp>
    </p:spTree>
    <p:extLst>
      <p:ext uri="{BB962C8B-B14F-4D97-AF65-F5344CB8AC3E}">
        <p14:creationId xmlns:p14="http://schemas.microsoft.com/office/powerpoint/2010/main" val="1149655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1"/>
          <p:cNvSpPr txBox="1">
            <a:spLocks/>
          </p:cNvSpPr>
          <p:nvPr/>
        </p:nvSpPr>
        <p:spPr>
          <a:xfrm>
            <a:off x="155196" y="1359112"/>
            <a:ext cx="8317771" cy="4479688"/>
          </a:xfrm>
          <a:prstGeom prst="rect">
            <a:avLst/>
          </a:prstGeom>
          <a:noFill/>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err="1">
                <a:solidFill>
                  <a:srgbClr val="C00000"/>
                </a:solidFill>
                <a:latin typeface="Times" charset="0"/>
                <a:ea typeface="Times" charset="0"/>
                <a:cs typeface="Times" charset="0"/>
              </a:rPr>
              <a:t>Methode</a:t>
            </a:r>
            <a:r>
              <a:rPr lang="en-US" sz="2400" b="1" dirty="0">
                <a:solidFill>
                  <a:srgbClr val="C00000"/>
                </a:solidFill>
                <a:latin typeface="Times" charset="0"/>
                <a:ea typeface="Times" charset="0"/>
                <a:cs typeface="Times" charset="0"/>
              </a:rPr>
              <a:t> (</a:t>
            </a:r>
            <a:r>
              <a:rPr lang="en-US" sz="2400" b="1" dirty="0" err="1">
                <a:solidFill>
                  <a:srgbClr val="C00000"/>
                </a:solidFill>
                <a:latin typeface="Times" charset="0"/>
                <a:ea typeface="Times" charset="0"/>
                <a:cs typeface="Times" charset="0"/>
              </a:rPr>
              <a:t>Roumans</a:t>
            </a:r>
            <a:r>
              <a:rPr lang="en-US" sz="2400" b="1" dirty="0">
                <a:solidFill>
                  <a:srgbClr val="C00000"/>
                </a:solidFill>
                <a:latin typeface="Times" charset="0"/>
                <a:ea typeface="Times" charset="0"/>
                <a:cs typeface="Times" charset="0"/>
              </a:rPr>
              <a:t> 2018)</a:t>
            </a:r>
          </a:p>
          <a:p>
            <a:pPr algn="l"/>
            <a:endParaRPr lang="en-US" sz="2800" b="1" dirty="0">
              <a:solidFill>
                <a:srgbClr val="C00000"/>
              </a:solidFill>
              <a:latin typeface="Times" charset="0"/>
              <a:ea typeface="Times" charset="0"/>
              <a:cs typeface="Times" charset="0"/>
            </a:endParaRPr>
          </a:p>
          <a:p>
            <a:pPr algn="l"/>
            <a:endParaRPr lang="nl-NL" sz="2000" dirty="0"/>
          </a:p>
          <a:p>
            <a:pPr marL="342900" indent="-342900" algn="l">
              <a:buFont typeface="Arial" panose="020B0604020202020204" pitchFamily="34" charset="0"/>
              <a:buChar char="•"/>
            </a:pPr>
            <a:r>
              <a:rPr lang="nl-NL" sz="2400" dirty="0"/>
              <a:t>Kinderen uit groep 4 en groep 8</a:t>
            </a:r>
          </a:p>
          <a:p>
            <a:pPr marL="342900" indent="-342900" algn="l">
              <a:buFont typeface="Arial" panose="020B0604020202020204" pitchFamily="34" charset="0"/>
              <a:buChar char="•"/>
            </a:pPr>
            <a:endParaRPr lang="nl-NL" sz="2400" dirty="0"/>
          </a:p>
          <a:p>
            <a:pPr marL="342900" indent="-342900" algn="l">
              <a:buFont typeface="Arial" panose="020B0604020202020204" pitchFamily="34" charset="0"/>
              <a:buChar char="•"/>
            </a:pPr>
            <a:r>
              <a:rPr lang="nl-NL" sz="2400" dirty="0"/>
              <a:t>2852 kinderen (</a:t>
            </a:r>
            <a:r>
              <a:rPr lang="nl-NL" sz="2400" dirty="0" err="1"/>
              <a:t>OnderwijsMonitor</a:t>
            </a:r>
            <a:r>
              <a:rPr lang="nl-NL" sz="2400" dirty="0"/>
              <a:t> Limburg)</a:t>
            </a:r>
          </a:p>
          <a:p>
            <a:pPr marL="342900" indent="-342900" algn="l">
              <a:buFont typeface="Arial" panose="020B0604020202020204" pitchFamily="34" charset="0"/>
              <a:buChar char="•"/>
            </a:pPr>
            <a:r>
              <a:rPr lang="nl-NL" sz="2400" dirty="0"/>
              <a:t>283 kinderen van zes willekeurige Limburgse basisscholen.  </a:t>
            </a:r>
          </a:p>
          <a:p>
            <a:pPr marL="342900" indent="-342900" algn="l">
              <a:buFont typeface="Arial" panose="020B0604020202020204" pitchFamily="34" charset="0"/>
              <a:buChar char="•"/>
            </a:pPr>
            <a:endParaRPr lang="nl-NL" sz="2400" dirty="0"/>
          </a:p>
          <a:p>
            <a:pPr marL="342900" indent="-342900" algn="l">
              <a:buFont typeface="Arial" panose="020B0604020202020204" pitchFamily="34" charset="0"/>
              <a:buChar char="•"/>
            </a:pPr>
            <a:r>
              <a:rPr lang="nl-NL" sz="2400" dirty="0"/>
              <a:t>CITO spelling en CITO </a:t>
            </a:r>
          </a:p>
          <a:p>
            <a:pPr algn="l"/>
            <a:r>
              <a:rPr lang="nl-NL" sz="2400" dirty="0"/>
              <a:t>	begrijpend lezen</a:t>
            </a:r>
          </a:p>
          <a:p>
            <a:pPr marL="342900" indent="-342900" algn="l">
              <a:buFont typeface="Arial" panose="020B0604020202020204" pitchFamily="34" charset="0"/>
              <a:buChar char="•"/>
            </a:pPr>
            <a:endParaRPr lang="nl-NL" sz="2400" dirty="0"/>
          </a:p>
          <a:p>
            <a:pPr marL="342900" indent="-342900" algn="l">
              <a:buFont typeface="Arial" panose="020B0604020202020204" pitchFamily="34" charset="0"/>
              <a:buChar char="•"/>
            </a:pPr>
            <a:r>
              <a:rPr lang="nl-NL" sz="2400" dirty="0"/>
              <a:t>Eentalige en tweetalige kinderen</a:t>
            </a:r>
          </a:p>
          <a:p>
            <a:pPr algn="l"/>
            <a:endParaRPr lang="en-US" sz="2800" dirty="0">
              <a:latin typeface="Times" charset="0"/>
              <a:ea typeface="Times" charset="0"/>
              <a:cs typeface="Times" charset="0"/>
            </a:endParaRPr>
          </a:p>
        </p:txBody>
      </p:sp>
      <p:pic>
        <p:nvPicPr>
          <p:cNvPr id="13" name="Picture 1" descr="page1image57743872">
            <a:extLst>
              <a:ext uri="{FF2B5EF4-FFF2-40B4-BE49-F238E27FC236}">
                <a16:creationId xmlns:a16="http://schemas.microsoft.com/office/drawing/2014/main" id="{728BB6C4-56F9-8043-AA01-105E310DE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4909" y="3961860"/>
            <a:ext cx="2388093" cy="27587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age1image57746992">
            <a:extLst>
              <a:ext uri="{FF2B5EF4-FFF2-40B4-BE49-F238E27FC236}">
                <a16:creationId xmlns:a16="http://schemas.microsoft.com/office/drawing/2014/main" id="{F38FCB3E-D4D4-7A4F-8C71-C9D6E27C22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1886" y="4091936"/>
            <a:ext cx="1861048" cy="2698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927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nl-NL" b="1" dirty="0"/>
              <a:t>Achtergrond Regionale Taal</a:t>
            </a:r>
            <a:endParaRPr lang="en-US" dirty="0"/>
          </a:p>
        </p:txBody>
      </p:sp>
      <p:sp>
        <p:nvSpPr>
          <p:cNvPr id="3" name="Content Placeholder 2"/>
          <p:cNvSpPr>
            <a:spLocks noGrp="1"/>
          </p:cNvSpPr>
          <p:nvPr>
            <p:ph idx="1"/>
          </p:nvPr>
        </p:nvSpPr>
        <p:spPr>
          <a:solidFill>
            <a:schemeClr val="bg1">
              <a:lumMod val="95000"/>
            </a:schemeClr>
          </a:solidFill>
        </p:spPr>
        <p:txBody>
          <a:bodyPr>
            <a:normAutofit lnSpcReduction="10000"/>
          </a:bodyPr>
          <a:lstStyle/>
          <a:p>
            <a:r>
              <a:rPr lang="nl-NL" dirty="0"/>
              <a:t>Het Limburgs is sinds 1997 als streektaal en later als regionale taal erkend onder Deel II van het Europees Handvest voor Regionale Talen en Talen van Minderheden.</a:t>
            </a:r>
            <a:r>
              <a:rPr lang="nl-NL" dirty="0">
                <a:effectLst/>
              </a:rPr>
              <a:t> </a:t>
            </a:r>
          </a:p>
          <a:p>
            <a:pPr marL="0" indent="0">
              <a:buNone/>
            </a:pPr>
            <a:endParaRPr lang="nl-NL" dirty="0"/>
          </a:p>
          <a:p>
            <a:pPr marL="0" indent="0">
              <a:buNone/>
            </a:pPr>
            <a:endParaRPr lang="nl-NL" dirty="0"/>
          </a:p>
          <a:p>
            <a:pPr marL="0" indent="0">
              <a:buNone/>
            </a:pPr>
            <a:r>
              <a:rPr lang="nl-NL" sz="2400" dirty="0" err="1"/>
              <a:t>Languages</a:t>
            </a:r>
            <a:r>
              <a:rPr lang="nl-NL" sz="2400" dirty="0"/>
              <a:t> </a:t>
            </a:r>
            <a:r>
              <a:rPr lang="nl-NL" sz="2400" dirty="0" err="1"/>
              <a:t>covered</a:t>
            </a:r>
            <a:r>
              <a:rPr lang="nl-NL" sz="2400" dirty="0"/>
              <a:t> </a:t>
            </a:r>
            <a:r>
              <a:rPr lang="nl-NL" sz="2400" dirty="0" err="1"/>
              <a:t>by</a:t>
            </a:r>
            <a:r>
              <a:rPr lang="nl-NL" sz="2400" dirty="0"/>
              <a:t> </a:t>
            </a:r>
            <a:r>
              <a:rPr lang="nl-NL" sz="2400" dirty="0" err="1"/>
              <a:t>the</a:t>
            </a:r>
            <a:r>
              <a:rPr lang="nl-NL" sz="2400" dirty="0"/>
              <a:t> European Charter of </a:t>
            </a:r>
            <a:r>
              <a:rPr lang="nl-NL" sz="2400" dirty="0" err="1"/>
              <a:t>Regional</a:t>
            </a:r>
            <a:r>
              <a:rPr lang="nl-NL" sz="2400" dirty="0"/>
              <a:t> or </a:t>
            </a:r>
            <a:r>
              <a:rPr lang="nl-NL" sz="2400" dirty="0" err="1"/>
              <a:t>Minority</a:t>
            </a:r>
            <a:r>
              <a:rPr lang="nl-NL" sz="2400" dirty="0"/>
              <a:t> </a:t>
            </a:r>
            <a:r>
              <a:rPr lang="nl-NL" sz="2400" dirty="0" err="1"/>
              <a:t>Languages</a:t>
            </a:r>
            <a:r>
              <a:rPr lang="nl-NL" sz="2400" dirty="0"/>
              <a:t>. http://</a:t>
            </a:r>
            <a:r>
              <a:rPr lang="nl-NL" sz="2400" dirty="0" err="1"/>
              <a:t>www.coe.int</a:t>
            </a:r>
            <a:r>
              <a:rPr lang="nl-NL" sz="2400" dirty="0"/>
              <a:t>/t/dg4/</a:t>
            </a:r>
            <a:r>
              <a:rPr lang="nl-NL" sz="2400" dirty="0" err="1"/>
              <a:t>education</a:t>
            </a:r>
            <a:r>
              <a:rPr lang="nl-NL" sz="2400" dirty="0"/>
              <a:t>/</a:t>
            </a:r>
            <a:r>
              <a:rPr lang="nl-NL" sz="2400" dirty="0" err="1"/>
              <a:t>minlang</a:t>
            </a:r>
            <a:r>
              <a:rPr lang="nl-NL" sz="2400" dirty="0"/>
              <a:t>/</a:t>
            </a:r>
            <a:r>
              <a:rPr lang="nl-NL" sz="2400" dirty="0" err="1"/>
              <a:t>AboutCharter</a:t>
            </a:r>
            <a:r>
              <a:rPr lang="nl-NL" sz="2400" dirty="0"/>
              <a:t>/</a:t>
            </a:r>
            <a:r>
              <a:rPr lang="nl-NL" sz="2400" dirty="0" err="1"/>
              <a:t>LanguagesCovered.pdf</a:t>
            </a:r>
            <a:r>
              <a:rPr lang="nl-NL" sz="2400" dirty="0"/>
              <a:t>.</a:t>
            </a:r>
          </a:p>
          <a:p>
            <a:pPr marL="0" indent="0">
              <a:buNone/>
            </a:pPr>
            <a:endParaRPr lang="nl-NL" dirty="0"/>
          </a:p>
        </p:txBody>
      </p:sp>
    </p:spTree>
    <p:extLst>
      <p:ext uri="{BB962C8B-B14F-4D97-AF65-F5344CB8AC3E}">
        <p14:creationId xmlns:p14="http://schemas.microsoft.com/office/powerpoint/2010/main" val="2727556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332417" y="1180865"/>
            <a:ext cx="7811583" cy="0"/>
          </a:xfrm>
          <a:prstGeom prst="line">
            <a:avLst/>
          </a:prstGeom>
          <a:ln/>
        </p:spPr>
        <p:style>
          <a:lnRef idx="1">
            <a:schemeClr val="dk1"/>
          </a:lnRef>
          <a:fillRef idx="0">
            <a:schemeClr val="dk1"/>
          </a:fillRef>
          <a:effectRef idx="0">
            <a:schemeClr val="dk1"/>
          </a:effectRef>
          <a:fontRef idx="minor">
            <a:schemeClr val="tx1"/>
          </a:fontRef>
        </p:style>
      </p:cxnSp>
      <p:sp>
        <p:nvSpPr>
          <p:cNvPr id="7" name="Title 11"/>
          <p:cNvSpPr txBox="1">
            <a:spLocks/>
          </p:cNvSpPr>
          <p:nvPr/>
        </p:nvSpPr>
        <p:spPr>
          <a:xfrm>
            <a:off x="402759" y="1178017"/>
            <a:ext cx="8317771" cy="3531736"/>
          </a:xfrm>
          <a:prstGeom prst="rect">
            <a:avLst/>
          </a:prstGeom>
          <a:noFill/>
        </p:spPr>
        <p:txBody>
          <a:bodyPr vert="horz" wrap="square"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400" b="1" dirty="0" err="1">
                <a:solidFill>
                  <a:srgbClr val="C00000"/>
                </a:solidFill>
                <a:latin typeface="Times" charset="0"/>
                <a:ea typeface="Times" charset="0"/>
                <a:cs typeface="Times" charset="0"/>
              </a:rPr>
              <a:t>Resultaten</a:t>
            </a:r>
            <a:r>
              <a:rPr lang="en-US" sz="2400" b="1" dirty="0">
                <a:solidFill>
                  <a:srgbClr val="C00000"/>
                </a:solidFill>
                <a:latin typeface="Times" charset="0"/>
                <a:ea typeface="Times" charset="0"/>
                <a:cs typeface="Times" charset="0"/>
              </a:rPr>
              <a:t> (</a:t>
            </a:r>
            <a:r>
              <a:rPr lang="en-US" sz="2400" b="1" dirty="0" err="1">
                <a:solidFill>
                  <a:srgbClr val="C00000"/>
                </a:solidFill>
                <a:latin typeface="Times" charset="0"/>
                <a:ea typeface="Times" charset="0"/>
                <a:cs typeface="Times" charset="0"/>
              </a:rPr>
              <a:t>Roumans</a:t>
            </a:r>
            <a:r>
              <a:rPr lang="en-US" sz="2400" b="1" dirty="0">
                <a:solidFill>
                  <a:srgbClr val="C00000"/>
                </a:solidFill>
                <a:latin typeface="Times" charset="0"/>
                <a:ea typeface="Times" charset="0"/>
                <a:cs typeface="Times" charset="0"/>
              </a:rPr>
              <a:t> 2018) </a:t>
            </a:r>
            <a:endParaRPr lang="en-US" sz="2800" b="1" dirty="0">
              <a:solidFill>
                <a:srgbClr val="C00000"/>
              </a:solidFill>
              <a:latin typeface="Times" charset="0"/>
              <a:ea typeface="Times" charset="0"/>
              <a:cs typeface="Times" charset="0"/>
            </a:endParaRPr>
          </a:p>
          <a:p>
            <a:pPr algn="l"/>
            <a:endParaRPr lang="nl-NL" sz="2000" dirty="0"/>
          </a:p>
          <a:p>
            <a:pPr marL="342900" indent="-342900" algn="l">
              <a:buFont typeface="Arial" panose="020B0604020202020204" pitchFamily="34" charset="0"/>
              <a:buChar char="•"/>
            </a:pPr>
            <a:r>
              <a:rPr lang="nl-NL" sz="2000" dirty="0"/>
              <a:t>Tweetalige Limburgse kinderen (significant) spellen beter, uitgedrukt in een hogere CITO-score,  dan hun eentalige klasgenootjes. </a:t>
            </a:r>
          </a:p>
          <a:p>
            <a:pPr marL="742950" lvl="1" indent="-285750">
              <a:buFont typeface="Arial" panose="020B0604020202020204" pitchFamily="34" charset="0"/>
              <a:buChar char="•"/>
            </a:pPr>
            <a:r>
              <a:rPr lang="nl-NL" sz="1600" i="1" dirty="0"/>
              <a:t>F</a:t>
            </a:r>
            <a:r>
              <a:rPr lang="nl-NL" sz="1600" dirty="0"/>
              <a:t>(1, 272) = 7.529, </a:t>
            </a:r>
            <a:r>
              <a:rPr lang="nl-NL" sz="1600" b="1" i="1" dirty="0"/>
              <a:t>p </a:t>
            </a:r>
            <a:r>
              <a:rPr lang="nl-NL" sz="1600" b="1" dirty="0"/>
              <a:t>= .007</a:t>
            </a:r>
            <a:r>
              <a:rPr lang="nl-NL" sz="1600" dirty="0"/>
              <a:t>, </a:t>
            </a:r>
            <a:r>
              <a:rPr lang="el-GR" sz="1600" i="1" dirty="0"/>
              <a:t>η2</a:t>
            </a:r>
            <a:r>
              <a:rPr lang="el-GR" sz="1600" dirty="0"/>
              <a:t>= .042 </a:t>
            </a:r>
            <a:endParaRPr lang="nl-NL" sz="1600" dirty="0"/>
          </a:p>
          <a:p>
            <a:pPr marL="742950" lvl="1" indent="-285750">
              <a:buFont typeface="Arial" panose="020B0604020202020204" pitchFamily="34" charset="0"/>
              <a:buChar char="•"/>
            </a:pPr>
            <a:r>
              <a:rPr lang="nl-NL" sz="1600" i="1" dirty="0"/>
              <a:t>F</a:t>
            </a:r>
            <a:r>
              <a:rPr lang="nl-NL" sz="1600" dirty="0"/>
              <a:t>(1, 1350) =11838.837, </a:t>
            </a:r>
            <a:r>
              <a:rPr lang="nl-NL" sz="1600" b="1" i="1" dirty="0"/>
              <a:t>p </a:t>
            </a:r>
            <a:r>
              <a:rPr lang="nl-NL" sz="1600" b="1" dirty="0"/>
              <a:t>&lt; .001</a:t>
            </a:r>
            <a:r>
              <a:rPr lang="nl-NL" sz="1600" dirty="0"/>
              <a:t>, </a:t>
            </a:r>
            <a:r>
              <a:rPr lang="el-GR" sz="1600" i="1" dirty="0"/>
              <a:t>η2</a:t>
            </a:r>
            <a:r>
              <a:rPr lang="el-GR" sz="1600" dirty="0"/>
              <a:t>=0.898 </a:t>
            </a:r>
            <a:endParaRPr lang="el-GR" dirty="0"/>
          </a:p>
          <a:p>
            <a:pPr marL="742950" lvl="1" indent="-285750">
              <a:buFont typeface="Arial" panose="020B0604020202020204" pitchFamily="34" charset="0"/>
              <a:buChar char="•"/>
            </a:pPr>
            <a:endParaRPr lang="nl-NL" dirty="0"/>
          </a:p>
          <a:p>
            <a:pPr marL="342900" indent="-342900" algn="l">
              <a:buFont typeface="Arial" panose="020B0604020202020204" pitchFamily="34" charset="0"/>
              <a:buChar char="•"/>
            </a:pPr>
            <a:r>
              <a:rPr lang="nl-NL" sz="2000" dirty="0"/>
              <a:t>Geen (significant) verschil tussen de leesprestaties van tweetalige Limburgse kinderen en eentalige Limburgse kinderen. </a:t>
            </a:r>
          </a:p>
          <a:p>
            <a:pPr marL="742950" lvl="1" indent="-285750">
              <a:buFont typeface="Arial" panose="020B0604020202020204" pitchFamily="34" charset="0"/>
              <a:buChar char="•"/>
            </a:pPr>
            <a:r>
              <a:rPr lang="nl-NL" sz="1600" i="1" dirty="0"/>
              <a:t>F</a:t>
            </a:r>
            <a:r>
              <a:rPr lang="nl-NL" sz="1600" dirty="0"/>
              <a:t>(1, 220) = .003, </a:t>
            </a:r>
            <a:r>
              <a:rPr lang="nl-NL" sz="1600" b="1" i="1" dirty="0"/>
              <a:t>p </a:t>
            </a:r>
            <a:r>
              <a:rPr lang="nl-NL" sz="1600" b="1" dirty="0"/>
              <a:t>= .954</a:t>
            </a:r>
            <a:r>
              <a:rPr lang="nl-NL" sz="1600" dirty="0"/>
              <a:t>, </a:t>
            </a:r>
            <a:r>
              <a:rPr lang="el-GR" sz="1600" i="1" dirty="0"/>
              <a:t>η2</a:t>
            </a:r>
            <a:r>
              <a:rPr lang="el-GR" sz="1600" dirty="0"/>
              <a:t>= .00 </a:t>
            </a:r>
            <a:endParaRPr lang="nl-NL" sz="1600" dirty="0"/>
          </a:p>
          <a:p>
            <a:pPr marL="742950" lvl="1" indent="-285750">
              <a:buFont typeface="Arial" panose="020B0604020202020204" pitchFamily="34" charset="0"/>
              <a:buChar char="•"/>
            </a:pPr>
            <a:r>
              <a:rPr lang="nl-NL" sz="1600" i="1" dirty="0"/>
              <a:t>F</a:t>
            </a:r>
            <a:r>
              <a:rPr lang="nl-NL" sz="1600" dirty="0"/>
              <a:t>(1, 1310) = .327, </a:t>
            </a:r>
            <a:r>
              <a:rPr lang="nl-NL" sz="1600" b="1" i="1" dirty="0"/>
              <a:t>p </a:t>
            </a:r>
            <a:r>
              <a:rPr lang="nl-NL" sz="1600" b="1" dirty="0"/>
              <a:t>= .568</a:t>
            </a:r>
            <a:r>
              <a:rPr lang="nl-NL" sz="1600" dirty="0"/>
              <a:t>, </a:t>
            </a:r>
            <a:r>
              <a:rPr lang="el-GR" sz="1600" i="1" dirty="0"/>
              <a:t>η2</a:t>
            </a:r>
            <a:r>
              <a:rPr lang="el-GR" sz="1600" dirty="0"/>
              <a:t>=0.001 </a:t>
            </a:r>
            <a:endParaRPr lang="el-GR" dirty="0"/>
          </a:p>
          <a:p>
            <a:pPr algn="l"/>
            <a:endParaRPr lang="en-US" sz="2800" dirty="0">
              <a:latin typeface="Times" charset="0"/>
              <a:ea typeface="Times" charset="0"/>
              <a:cs typeface="Times" charset="0"/>
            </a:endParaRPr>
          </a:p>
        </p:txBody>
      </p:sp>
      <p:pic>
        <p:nvPicPr>
          <p:cNvPr id="12" name="Afbeelding 11">
            <a:extLst>
              <a:ext uri="{FF2B5EF4-FFF2-40B4-BE49-F238E27FC236}">
                <a16:creationId xmlns:a16="http://schemas.microsoft.com/office/drawing/2014/main" id="{A4527262-D158-8C45-A94B-910B589C64E9}"/>
              </a:ext>
            </a:extLst>
          </p:cNvPr>
          <p:cNvPicPr>
            <a:picLocks noChangeAspect="1"/>
          </p:cNvPicPr>
          <p:nvPr/>
        </p:nvPicPr>
        <p:blipFill>
          <a:blip r:embed="rId2"/>
          <a:stretch>
            <a:fillRect/>
          </a:stretch>
        </p:blipFill>
        <p:spPr>
          <a:xfrm>
            <a:off x="182129" y="4355118"/>
            <a:ext cx="3843139" cy="2469015"/>
          </a:xfrm>
          <a:prstGeom prst="rect">
            <a:avLst/>
          </a:prstGeom>
        </p:spPr>
      </p:pic>
      <p:pic>
        <p:nvPicPr>
          <p:cNvPr id="13" name="Afbeelding 12">
            <a:extLst>
              <a:ext uri="{FF2B5EF4-FFF2-40B4-BE49-F238E27FC236}">
                <a16:creationId xmlns:a16="http://schemas.microsoft.com/office/drawing/2014/main" id="{0A206AA4-75EF-134A-8D12-D6427F8C2743}"/>
              </a:ext>
            </a:extLst>
          </p:cNvPr>
          <p:cNvPicPr>
            <a:picLocks noChangeAspect="1"/>
          </p:cNvPicPr>
          <p:nvPr/>
        </p:nvPicPr>
        <p:blipFill>
          <a:blip r:embed="rId3"/>
          <a:stretch>
            <a:fillRect/>
          </a:stretch>
        </p:blipFill>
        <p:spPr>
          <a:xfrm>
            <a:off x="4613716" y="4032290"/>
            <a:ext cx="3953187" cy="2791843"/>
          </a:xfrm>
          <a:prstGeom prst="rect">
            <a:avLst/>
          </a:prstGeom>
        </p:spPr>
      </p:pic>
    </p:spTree>
    <p:extLst>
      <p:ext uri="{BB962C8B-B14F-4D97-AF65-F5344CB8AC3E}">
        <p14:creationId xmlns:p14="http://schemas.microsoft.com/office/powerpoint/2010/main" val="3355416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nl-NL" b="1" dirty="0"/>
              <a:t>Achtergrond Regionale Taal</a:t>
            </a:r>
            <a:endParaRPr lang="en-US" dirty="0"/>
          </a:p>
        </p:txBody>
      </p:sp>
      <p:sp>
        <p:nvSpPr>
          <p:cNvPr id="3" name="Content Placeholder 2"/>
          <p:cNvSpPr>
            <a:spLocks noGrp="1"/>
          </p:cNvSpPr>
          <p:nvPr>
            <p:ph idx="1"/>
          </p:nvPr>
        </p:nvSpPr>
        <p:spPr>
          <a:solidFill>
            <a:schemeClr val="bg1">
              <a:lumMod val="95000"/>
            </a:schemeClr>
          </a:solidFill>
        </p:spPr>
        <p:txBody>
          <a:bodyPr>
            <a:normAutofit fontScale="92500" lnSpcReduction="20000"/>
          </a:bodyPr>
          <a:lstStyle/>
          <a:p>
            <a:pPr marL="0" indent="0">
              <a:buNone/>
            </a:pPr>
            <a:r>
              <a:rPr lang="nl-NL"/>
              <a:t>In artikel 2.12 van de Wet kinderopvang en kwaliteitseisen peuterspeelzalen staat het volgende:</a:t>
            </a:r>
          </a:p>
          <a:p>
            <a:pPr marL="0" indent="0">
              <a:buNone/>
            </a:pPr>
            <a:r>
              <a:rPr lang="nl-NL"/>
              <a:t>1. In een peuterspeelzaal wordt de Nederlandse taal als voertaal gebruikt. Daar waar naast de Nederlandse taal, de Friese taal of een streektaal in levend gebruik is, kan de Friese taal of de streektaal mede als voertaal worden gebruikt.</a:t>
            </a:r>
          </a:p>
          <a:p>
            <a:pPr marL="0" indent="0">
              <a:buNone/>
            </a:pPr>
            <a:r>
              <a:rPr lang="nl-NL" i="1"/>
              <a:t>(Bron: </a:t>
            </a:r>
            <a:r>
              <a:rPr lang="nl-NL" i="1">
                <a:hlinkClick r:id="rId2"/>
              </a:rPr>
              <a:t>http://wetten.overheid.nl/BWBR0017017/Hoofdstuk2/Afdeling2/geldigheidsdatum_06-10-2015</a:t>
            </a:r>
            <a:r>
              <a:rPr lang="nl-NL" i="1"/>
              <a:t> ) </a:t>
            </a:r>
            <a:endParaRPr lang="nl-NL"/>
          </a:p>
          <a:p>
            <a:pPr marL="0" indent="0">
              <a:buNone/>
            </a:pPr>
            <a:endParaRPr lang="en-US"/>
          </a:p>
        </p:txBody>
      </p:sp>
    </p:spTree>
    <p:extLst>
      <p:ext uri="{BB962C8B-B14F-4D97-AF65-F5344CB8AC3E}">
        <p14:creationId xmlns:p14="http://schemas.microsoft.com/office/powerpoint/2010/main" val="1071220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97" y="254666"/>
            <a:ext cx="8229600" cy="1143000"/>
          </a:xfrm>
          <a:solidFill>
            <a:schemeClr val="tx2">
              <a:lumMod val="20000"/>
              <a:lumOff val="80000"/>
            </a:schemeClr>
          </a:solidFill>
        </p:spPr>
        <p:txBody>
          <a:bodyPr>
            <a:normAutofit/>
          </a:bodyPr>
          <a:lstStyle/>
          <a:p>
            <a:pPr algn="ctr"/>
            <a:r>
              <a:rPr lang="en-US" dirty="0"/>
              <a:t>Het </a:t>
            </a:r>
            <a:r>
              <a:rPr lang="en-US" dirty="0" err="1"/>
              <a:t>Limburgs</a:t>
            </a:r>
            <a:r>
              <a:rPr lang="en-US" dirty="0"/>
              <a:t>: </a:t>
            </a:r>
            <a:r>
              <a:rPr lang="en-US" dirty="0" err="1"/>
              <a:t>grensoverschrijdend</a:t>
            </a:r>
            <a:endParaRPr lang="en-US" dirty="0"/>
          </a:p>
        </p:txBody>
      </p:sp>
      <p:sp>
        <p:nvSpPr>
          <p:cNvPr id="3" name="Content Placeholder 2"/>
          <p:cNvSpPr>
            <a:spLocks noGrp="1"/>
          </p:cNvSpPr>
          <p:nvPr>
            <p:ph idx="1"/>
          </p:nvPr>
        </p:nvSpPr>
        <p:spPr>
          <a:xfrm>
            <a:off x="457200" y="1600200"/>
            <a:ext cx="5646632" cy="4525963"/>
          </a:xfrm>
        </p:spPr>
        <p:txBody>
          <a:bodyPr/>
          <a:lstStyle/>
          <a:p>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58397" y="1295492"/>
            <a:ext cx="4486905" cy="5408203"/>
          </a:xfrm>
          <a:prstGeom prst="rect">
            <a:avLst/>
          </a:prstGeom>
          <a:noFill/>
          <a:ln>
            <a:noFill/>
          </a:ln>
        </p:spPr>
      </p:pic>
      <p:sp>
        <p:nvSpPr>
          <p:cNvPr id="6" name="TextBox 5"/>
          <p:cNvSpPr txBox="1"/>
          <p:nvPr/>
        </p:nvSpPr>
        <p:spPr>
          <a:xfrm>
            <a:off x="6302635" y="1600200"/>
            <a:ext cx="2384165" cy="2954655"/>
          </a:xfrm>
          <a:prstGeom prst="rect">
            <a:avLst/>
          </a:prstGeom>
          <a:solidFill>
            <a:schemeClr val="tx2">
              <a:lumMod val="20000"/>
              <a:lumOff val="80000"/>
            </a:schemeClr>
          </a:solidFill>
        </p:spPr>
        <p:txBody>
          <a:bodyPr wrap="square" rtlCol="0">
            <a:spAutoFit/>
          </a:bodyPr>
          <a:lstStyle/>
          <a:p>
            <a:r>
              <a:rPr lang="en-US" sz="2400" dirty="0"/>
              <a:t>Van Venlo (NL) tot Düsseldorf (D), tot </a:t>
            </a:r>
            <a:r>
              <a:rPr lang="en-US" sz="2400" dirty="0" err="1"/>
              <a:t>Aken</a:t>
            </a:r>
            <a:r>
              <a:rPr lang="en-US" sz="2400" dirty="0"/>
              <a:t> (D) tot Maastricht (NL), tot Tienen (B) </a:t>
            </a:r>
            <a:r>
              <a:rPr lang="en-US" sz="2400" dirty="0" err="1"/>
              <a:t>en</a:t>
            </a:r>
            <a:r>
              <a:rPr lang="en-US" sz="2400" dirty="0"/>
              <a:t> </a:t>
            </a:r>
            <a:r>
              <a:rPr lang="en-US" sz="2400" dirty="0" err="1"/>
              <a:t>weer</a:t>
            </a:r>
            <a:r>
              <a:rPr lang="en-US" sz="2400" dirty="0"/>
              <a:t> </a:t>
            </a:r>
            <a:r>
              <a:rPr lang="en-US" sz="2400" dirty="0" err="1"/>
              <a:t>terug</a:t>
            </a:r>
            <a:r>
              <a:rPr lang="en-US" sz="2400" dirty="0"/>
              <a:t> </a:t>
            </a:r>
            <a:r>
              <a:rPr lang="en-US" sz="2400" dirty="0" err="1"/>
              <a:t>naar</a:t>
            </a:r>
            <a:r>
              <a:rPr lang="en-US" sz="2400" dirty="0"/>
              <a:t> Venlo (NL)</a:t>
            </a:r>
          </a:p>
          <a:p>
            <a:endParaRPr lang="en-US" dirty="0"/>
          </a:p>
        </p:txBody>
      </p:sp>
    </p:spTree>
    <p:extLst>
      <p:ext uri="{BB962C8B-B14F-4D97-AF65-F5344CB8AC3E}">
        <p14:creationId xmlns:p14="http://schemas.microsoft.com/office/powerpoint/2010/main" val="906875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397" y="254666"/>
            <a:ext cx="8229600" cy="1143000"/>
          </a:xfrm>
          <a:solidFill>
            <a:schemeClr val="tx2">
              <a:lumMod val="20000"/>
              <a:lumOff val="80000"/>
            </a:schemeClr>
          </a:solidFill>
        </p:spPr>
        <p:txBody>
          <a:bodyPr>
            <a:normAutofit/>
          </a:bodyPr>
          <a:lstStyle/>
          <a:p>
            <a:pPr algn="ctr"/>
            <a:r>
              <a:rPr lang="en-US" dirty="0"/>
              <a:t>Het </a:t>
            </a:r>
            <a:r>
              <a:rPr lang="en-US" dirty="0" err="1"/>
              <a:t>Limburgs</a:t>
            </a:r>
            <a:r>
              <a:rPr lang="en-US" dirty="0"/>
              <a:t>: hoe </a:t>
            </a:r>
            <a:r>
              <a:rPr lang="en-US" dirty="0" err="1"/>
              <a:t>klinkt</a:t>
            </a:r>
            <a:r>
              <a:rPr lang="en-US" dirty="0"/>
              <a:t> het?</a:t>
            </a:r>
          </a:p>
        </p:txBody>
      </p:sp>
      <p:sp>
        <p:nvSpPr>
          <p:cNvPr id="3" name="Content Placeholder 2"/>
          <p:cNvSpPr>
            <a:spLocks noGrp="1"/>
          </p:cNvSpPr>
          <p:nvPr>
            <p:ph idx="1"/>
          </p:nvPr>
        </p:nvSpPr>
        <p:spPr>
          <a:xfrm>
            <a:off x="457200" y="1600200"/>
            <a:ext cx="5646632" cy="4525963"/>
          </a:xfrm>
        </p:spPr>
        <p:txBody>
          <a:bodyPr/>
          <a:lstStyle/>
          <a:p>
            <a:r>
              <a:rPr lang="en-US" dirty="0">
                <a:hlinkClick r:id="rId2"/>
              </a:rPr>
              <a:t>Limburgs-Heerlen</a:t>
            </a:r>
            <a:endParaRPr lang="en-US" dirty="0"/>
          </a:p>
        </p:txBody>
      </p:sp>
      <p:sp>
        <p:nvSpPr>
          <p:cNvPr id="6" name="TextBox 5"/>
          <p:cNvSpPr txBox="1"/>
          <p:nvPr/>
        </p:nvSpPr>
        <p:spPr>
          <a:xfrm>
            <a:off x="6302635" y="1600200"/>
            <a:ext cx="2384165" cy="369332"/>
          </a:xfrm>
          <a:prstGeom prst="rect">
            <a:avLst/>
          </a:prstGeom>
          <a:solidFill>
            <a:schemeClr val="tx2">
              <a:lumMod val="20000"/>
              <a:lumOff val="80000"/>
            </a:schemeClr>
          </a:solidFill>
        </p:spPr>
        <p:txBody>
          <a:bodyPr wrap="square" rtlCol="0">
            <a:spAutoFit/>
          </a:bodyPr>
          <a:lstStyle/>
          <a:p>
            <a:endParaRPr lang="en-US" dirty="0"/>
          </a:p>
        </p:txBody>
      </p:sp>
    </p:spTree>
    <p:extLst>
      <p:ext uri="{BB962C8B-B14F-4D97-AF65-F5344CB8AC3E}">
        <p14:creationId xmlns:p14="http://schemas.microsoft.com/office/powerpoint/2010/main" val="1660496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620688"/>
            <a:ext cx="8229600" cy="1066800"/>
          </a:xfrm>
          <a:solidFill>
            <a:srgbClr val="FFFF00"/>
          </a:solidFill>
          <a:ln>
            <a:solidFill>
              <a:srgbClr val="FFFF00"/>
            </a:solidFill>
          </a:ln>
        </p:spPr>
        <p:txBody>
          <a:bodyPr/>
          <a:lstStyle/>
          <a:p>
            <a:r>
              <a:rPr lang="nl-NL" dirty="0"/>
              <a:t>Lexicale verschillen</a:t>
            </a:r>
          </a:p>
        </p:txBody>
      </p:sp>
      <p:sp>
        <p:nvSpPr>
          <p:cNvPr id="3" name="Tijdelijke aanduiding voor inhoud 2"/>
          <p:cNvSpPr>
            <a:spLocks noGrp="1"/>
          </p:cNvSpPr>
          <p:nvPr>
            <p:ph idx="1"/>
          </p:nvPr>
        </p:nvSpPr>
        <p:spPr>
          <a:xfrm>
            <a:off x="457200" y="1556792"/>
            <a:ext cx="8229600" cy="4325112"/>
          </a:xfrm>
        </p:spPr>
        <p:txBody>
          <a:bodyPr>
            <a:noAutofit/>
          </a:bodyPr>
          <a:lstStyle/>
          <a:p>
            <a:endParaRPr lang="nl-NL" sz="2200" dirty="0"/>
          </a:p>
          <a:p>
            <a:pPr marL="0" indent="0">
              <a:buNone/>
            </a:pPr>
            <a:r>
              <a:rPr lang="nl-NL" sz="2200" dirty="0"/>
              <a:t>verschillen op basis van </a:t>
            </a:r>
            <a:r>
              <a:rPr lang="nl-NL" sz="2200" dirty="0">
                <a:solidFill>
                  <a:schemeClr val="accent1"/>
                </a:solidFill>
              </a:rPr>
              <a:t>lexicon,  morfologie, fonologie</a:t>
            </a:r>
          </a:p>
          <a:p>
            <a:endParaRPr lang="nl-NL" sz="2200" dirty="0"/>
          </a:p>
          <a:p>
            <a:pPr marL="1828800" lvl="4" indent="0">
              <a:buNone/>
            </a:pPr>
            <a:r>
              <a:rPr lang="en-GB" sz="2400" dirty="0"/>
              <a:t>/</a:t>
            </a:r>
            <a:r>
              <a:rPr lang="en-GB" sz="2400" dirty="0" err="1"/>
              <a:t>ʃʋɛ:ɣələ</a:t>
            </a:r>
            <a:r>
              <a:rPr lang="en-GB" sz="2400" dirty="0"/>
              <a:t>/</a:t>
            </a:r>
            <a:endParaRPr lang="nl-NL" sz="2400" dirty="0"/>
          </a:p>
          <a:p>
            <a:endParaRPr lang="nl-NL" sz="2200" dirty="0"/>
          </a:p>
          <a:p>
            <a:endParaRPr lang="nl-NL" sz="2200" dirty="0"/>
          </a:p>
          <a:p>
            <a:endParaRPr lang="nl-NL" sz="2200" dirty="0"/>
          </a:p>
          <a:p>
            <a:endParaRPr lang="nl-NL" sz="2200" dirty="0"/>
          </a:p>
        </p:txBody>
      </p:sp>
      <p:pic>
        <p:nvPicPr>
          <p:cNvPr id="16" name="Shape 207"/>
          <p:cNvPicPr preferRelativeResize="0"/>
          <p:nvPr/>
        </p:nvPicPr>
        <p:blipFill>
          <a:blip r:embed="rId3" cstate="print"/>
          <a:stretch>
            <a:fillRect/>
          </a:stretch>
        </p:blipFill>
        <p:spPr>
          <a:xfrm rot="1932721">
            <a:off x="508730" y="3873982"/>
            <a:ext cx="1497432" cy="1174112"/>
          </a:xfrm>
          <a:prstGeom prst="rect">
            <a:avLst/>
          </a:prstGeom>
          <a:noFill/>
          <a:ln>
            <a:noFill/>
          </a:ln>
        </p:spPr>
      </p:pic>
      <p:pic>
        <p:nvPicPr>
          <p:cNvPr id="17" name="Shape 200"/>
          <p:cNvPicPr preferRelativeResize="0"/>
          <p:nvPr/>
        </p:nvPicPr>
        <p:blipFill>
          <a:blip r:embed="rId4" cstate="print"/>
          <a:stretch>
            <a:fillRect/>
          </a:stretch>
        </p:blipFill>
        <p:spPr>
          <a:xfrm>
            <a:off x="2879513" y="4015161"/>
            <a:ext cx="2036614" cy="1075768"/>
          </a:xfrm>
          <a:prstGeom prst="rect">
            <a:avLst/>
          </a:prstGeom>
          <a:noFill/>
          <a:ln>
            <a:noFill/>
          </a:ln>
        </p:spPr>
      </p:pic>
      <p:sp>
        <p:nvSpPr>
          <p:cNvPr id="19" name="Tekstvak 18"/>
          <p:cNvSpPr txBox="1"/>
          <p:nvPr/>
        </p:nvSpPr>
        <p:spPr>
          <a:xfrm>
            <a:off x="899592" y="6237312"/>
            <a:ext cx="7143344" cy="369332"/>
          </a:xfrm>
          <a:prstGeom prst="rect">
            <a:avLst/>
          </a:prstGeom>
          <a:noFill/>
        </p:spPr>
        <p:txBody>
          <a:bodyPr wrap="square" rtlCol="0">
            <a:spAutoFit/>
          </a:bodyPr>
          <a:lstStyle/>
          <a:p>
            <a:r>
              <a:rPr lang="nl-NL" dirty="0">
                <a:solidFill>
                  <a:srgbClr val="2F2B20"/>
                </a:solidFill>
              </a:rPr>
              <a:t> </a:t>
            </a:r>
            <a:r>
              <a:rPr lang="en-GB" dirty="0"/>
              <a:t>/</a:t>
            </a:r>
            <a:r>
              <a:rPr lang="en-GB" dirty="0" err="1"/>
              <a:t>vəʁʃɪt</a:t>
            </a:r>
            <a:r>
              <a:rPr lang="en-GB" dirty="0"/>
              <a:t>/ </a:t>
            </a:r>
            <a:r>
              <a:rPr lang="nl-NL" dirty="0" err="1">
                <a:solidFill>
                  <a:srgbClr val="2F2B20"/>
                </a:solidFill>
              </a:rPr>
              <a:t>versjit</a:t>
            </a:r>
            <a:r>
              <a:rPr lang="nl-NL" dirty="0">
                <a:solidFill>
                  <a:srgbClr val="2F2B20"/>
                </a:solidFill>
              </a:rPr>
              <a:t>			</a:t>
            </a:r>
            <a:r>
              <a:rPr lang="nl-NL" dirty="0" err="1">
                <a:solidFill>
                  <a:srgbClr val="2F2B20"/>
                </a:solidFill>
              </a:rPr>
              <a:t>veugelke</a:t>
            </a:r>
            <a:r>
              <a:rPr lang="nl-NL" dirty="0">
                <a:solidFill>
                  <a:srgbClr val="2F2B20"/>
                </a:solidFill>
              </a:rPr>
              <a:t>				</a:t>
            </a:r>
          </a:p>
        </p:txBody>
      </p:sp>
      <p:pic>
        <p:nvPicPr>
          <p:cNvPr id="8" name="Shape 221">
            <a:extLst>
              <a:ext uri="{FF2B5EF4-FFF2-40B4-BE49-F238E27FC236}">
                <a16:creationId xmlns:a16="http://schemas.microsoft.com/office/drawing/2014/main" id="{211547E9-E553-ED49-8836-59E4DFC5BB7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457200" y="2550795"/>
            <a:ext cx="1424940" cy="878205"/>
          </a:xfrm>
          <a:prstGeom prst="rect">
            <a:avLst/>
          </a:prstGeom>
          <a:noFill/>
          <a:ln>
            <a:noFill/>
          </a:ln>
        </p:spPr>
      </p:pic>
    </p:spTree>
    <p:extLst>
      <p:ext uri="{BB962C8B-B14F-4D97-AF65-F5344CB8AC3E}">
        <p14:creationId xmlns:p14="http://schemas.microsoft.com/office/powerpoint/2010/main" val="351376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980" y="354659"/>
            <a:ext cx="7610214" cy="1291654"/>
          </a:xfrm>
          <a:solidFill>
            <a:srgbClr val="FFFF00"/>
          </a:solidFill>
        </p:spPr>
        <p:txBody>
          <a:bodyPr>
            <a:noAutofit/>
          </a:bodyPr>
          <a:lstStyle/>
          <a:p>
            <a:pPr algn="ctr"/>
            <a:r>
              <a:rPr lang="en-US" sz="2800" dirty="0" err="1"/>
              <a:t>Limburgs</a:t>
            </a:r>
            <a:r>
              <a:rPr lang="en-US" sz="2800" dirty="0"/>
              <a:t> </a:t>
            </a:r>
            <a:r>
              <a:rPr lang="en-US" sz="2800" dirty="0" err="1"/>
              <a:t>als</a:t>
            </a:r>
            <a:r>
              <a:rPr lang="en-US" sz="2800" dirty="0"/>
              <a:t> </a:t>
            </a:r>
            <a:r>
              <a:rPr lang="en-US" sz="2800" dirty="0" err="1"/>
              <a:t>regionale</a:t>
            </a:r>
            <a:r>
              <a:rPr lang="en-US" sz="2800" dirty="0"/>
              <a:t> </a:t>
            </a:r>
            <a:r>
              <a:rPr lang="en-US" sz="2800" dirty="0" err="1"/>
              <a:t>taal</a:t>
            </a:r>
            <a:r>
              <a:rPr lang="en-US" sz="2800" dirty="0"/>
              <a:t>: </a:t>
            </a:r>
            <a:r>
              <a:rPr lang="en-US" sz="2800" dirty="0" err="1"/>
              <a:t>structurele</a:t>
            </a:r>
            <a:r>
              <a:rPr lang="en-US" sz="2800" dirty="0"/>
              <a:t> </a:t>
            </a:r>
            <a:r>
              <a:rPr lang="en-US" sz="2800" dirty="0" err="1"/>
              <a:t>verschillen</a:t>
            </a:r>
            <a:r>
              <a:rPr lang="en-US" sz="2800" dirty="0"/>
              <a:t> met </a:t>
            </a:r>
            <a:r>
              <a:rPr lang="en-US" sz="2800" dirty="0" err="1"/>
              <a:t>Nederlands</a:t>
            </a:r>
            <a:endParaRPr lang="en-US" sz="2800" dirty="0">
              <a:latin typeface="+mn-lt"/>
            </a:endParaRPr>
          </a:p>
        </p:txBody>
      </p:sp>
      <p:sp>
        <p:nvSpPr>
          <p:cNvPr id="3" name="Content Placeholder 2"/>
          <p:cNvSpPr>
            <a:spLocks noGrp="1"/>
          </p:cNvSpPr>
          <p:nvPr>
            <p:ph idx="1"/>
          </p:nvPr>
        </p:nvSpPr>
        <p:spPr>
          <a:xfrm>
            <a:off x="735980" y="1855567"/>
            <a:ext cx="7950820" cy="4801711"/>
          </a:xfrm>
        </p:spPr>
        <p:txBody>
          <a:bodyPr>
            <a:normAutofit fontScale="77500" lnSpcReduction="20000"/>
          </a:bodyPr>
          <a:lstStyle/>
          <a:p>
            <a:r>
              <a:rPr lang="en-GB" dirty="0" err="1"/>
              <a:t>Tooncontrast</a:t>
            </a:r>
            <a:r>
              <a:rPr lang="en-GB" dirty="0"/>
              <a:t> (</a:t>
            </a:r>
            <a:r>
              <a:rPr lang="en-GB" dirty="0" err="1"/>
              <a:t>Ramachers</a:t>
            </a:r>
            <a:r>
              <a:rPr lang="en-GB" dirty="0"/>
              <a:t> 2018):</a:t>
            </a:r>
          </a:p>
          <a:p>
            <a:pPr lvl="1"/>
            <a:r>
              <a:rPr lang="en-GB" sz="2100" i="1" dirty="0" err="1">
                <a:solidFill>
                  <a:schemeClr val="accent1"/>
                </a:solidFill>
              </a:rPr>
              <a:t>Zeeve</a:t>
            </a:r>
            <a:r>
              <a:rPr lang="en-GB" sz="2100" dirty="0"/>
              <a:t>: 1e  syllable </a:t>
            </a:r>
            <a:r>
              <a:rPr lang="en-GB" sz="2100" dirty="0" err="1"/>
              <a:t>stootoon</a:t>
            </a:r>
            <a:r>
              <a:rPr lang="en-GB" sz="2100" dirty="0"/>
              <a:t> ‘</a:t>
            </a:r>
            <a:r>
              <a:rPr lang="en-GB" sz="2100" dirty="0" err="1"/>
              <a:t>zeven</a:t>
            </a:r>
            <a:r>
              <a:rPr lang="en-GB" sz="2100" dirty="0"/>
              <a:t>’ (</a:t>
            </a:r>
            <a:r>
              <a:rPr lang="en-GB" sz="2100" dirty="0" err="1"/>
              <a:t>telwoord</a:t>
            </a:r>
            <a:r>
              <a:rPr lang="en-GB" sz="2100" dirty="0"/>
              <a:t>)</a:t>
            </a:r>
          </a:p>
          <a:p>
            <a:pPr lvl="1"/>
            <a:r>
              <a:rPr lang="en-GB" sz="2100" i="1" dirty="0" err="1">
                <a:solidFill>
                  <a:schemeClr val="accent1"/>
                </a:solidFill>
              </a:rPr>
              <a:t>Zeeve</a:t>
            </a:r>
            <a:r>
              <a:rPr lang="en-GB" sz="2100" dirty="0">
                <a:solidFill>
                  <a:schemeClr val="accent1"/>
                </a:solidFill>
              </a:rPr>
              <a:t>: </a:t>
            </a:r>
            <a:r>
              <a:rPr lang="en-GB" sz="2100" dirty="0"/>
              <a:t>1e syllable met </a:t>
            </a:r>
            <a:r>
              <a:rPr lang="en-GB" sz="2100" dirty="0" err="1"/>
              <a:t>valtoon</a:t>
            </a:r>
            <a:r>
              <a:rPr lang="en-GB" sz="2100" dirty="0"/>
              <a:t> ‘</a:t>
            </a:r>
            <a:r>
              <a:rPr lang="en-GB" sz="2100" dirty="0" err="1"/>
              <a:t>zeven</a:t>
            </a:r>
            <a:r>
              <a:rPr lang="en-GB" sz="2100" dirty="0"/>
              <a:t>’ (</a:t>
            </a:r>
            <a:r>
              <a:rPr lang="en-GB" sz="2100" dirty="0" err="1"/>
              <a:t>werkwoord</a:t>
            </a:r>
            <a:r>
              <a:rPr lang="en-GB" sz="2100" dirty="0"/>
              <a:t>)</a:t>
            </a:r>
          </a:p>
          <a:p>
            <a:r>
              <a:rPr lang="en-US" i="1" dirty="0"/>
              <a:t>s</a:t>
            </a:r>
            <a:r>
              <a:rPr lang="en-US" dirty="0"/>
              <a:t>-</a:t>
            </a:r>
            <a:r>
              <a:rPr lang="en-US" dirty="0" err="1"/>
              <a:t>meervoud</a:t>
            </a:r>
            <a:r>
              <a:rPr lang="en-US" dirty="0"/>
              <a:t>: </a:t>
            </a:r>
            <a:r>
              <a:rPr lang="en-US" i="1" dirty="0" err="1"/>
              <a:t>leraar</a:t>
            </a:r>
            <a:r>
              <a:rPr lang="en-US" b="1" i="1" dirty="0" err="1"/>
              <a:t>s</a:t>
            </a:r>
            <a:r>
              <a:rPr lang="en-US" b="1" i="1" dirty="0"/>
              <a:t>, </a:t>
            </a:r>
            <a:r>
              <a:rPr lang="en-US" i="1" dirty="0" err="1"/>
              <a:t>artikel</a:t>
            </a:r>
            <a:r>
              <a:rPr lang="en-US" b="1" i="1" dirty="0" err="1"/>
              <a:t>s</a:t>
            </a:r>
            <a:endParaRPr lang="en-US" b="1" i="1" dirty="0"/>
          </a:p>
          <a:p>
            <a:r>
              <a:rPr lang="en-US" dirty="0" err="1"/>
              <a:t>Diminutief</a:t>
            </a:r>
            <a:r>
              <a:rPr lang="en-US" dirty="0"/>
              <a:t>: suffix –</a:t>
            </a:r>
            <a:r>
              <a:rPr lang="en-US" i="1" dirty="0"/>
              <a:t>(</a:t>
            </a:r>
            <a:r>
              <a:rPr lang="nl-BE" dirty="0"/>
              <a:t>ə</a:t>
            </a:r>
            <a:r>
              <a:rPr lang="en-US" i="1" dirty="0"/>
              <a:t>)</a:t>
            </a:r>
            <a:r>
              <a:rPr lang="en-US" i="1" dirty="0" err="1"/>
              <a:t>ke</a:t>
            </a:r>
            <a:endParaRPr lang="en-GB" i="1" dirty="0"/>
          </a:p>
          <a:p>
            <a:r>
              <a:rPr lang="en-GB" dirty="0" err="1"/>
              <a:t>Drie</a:t>
            </a:r>
            <a:r>
              <a:rPr lang="en-GB" dirty="0"/>
              <a:t> </a:t>
            </a:r>
            <a:r>
              <a:rPr lang="en-GB" dirty="0" err="1"/>
              <a:t>gendersysteem</a:t>
            </a:r>
            <a:r>
              <a:rPr lang="en-GB" dirty="0"/>
              <a:t>: M, V, O (</a:t>
            </a:r>
            <a:r>
              <a:rPr lang="en-GB" dirty="0" err="1"/>
              <a:t>onbepaald</a:t>
            </a:r>
            <a:r>
              <a:rPr lang="en-GB" dirty="0"/>
              <a:t>, </a:t>
            </a:r>
            <a:r>
              <a:rPr lang="en-GB" dirty="0" err="1"/>
              <a:t>bepaald</a:t>
            </a:r>
            <a:r>
              <a:rPr lang="en-GB" dirty="0"/>
              <a:t> </a:t>
            </a:r>
            <a:r>
              <a:rPr lang="en-GB" dirty="0" err="1"/>
              <a:t>lidwoord</a:t>
            </a:r>
            <a:r>
              <a:rPr lang="en-GB" dirty="0"/>
              <a:t>, </a:t>
            </a:r>
            <a:r>
              <a:rPr lang="en-GB" dirty="0" err="1"/>
              <a:t>bezittelijk</a:t>
            </a:r>
            <a:r>
              <a:rPr lang="en-GB" dirty="0"/>
              <a:t> </a:t>
            </a:r>
            <a:r>
              <a:rPr lang="en-GB" dirty="0" err="1"/>
              <a:t>voornaamwoord</a:t>
            </a:r>
            <a:r>
              <a:rPr lang="en-GB" dirty="0"/>
              <a:t>, </a:t>
            </a:r>
            <a:r>
              <a:rPr lang="en-GB" dirty="0" err="1"/>
              <a:t>vraagwoord</a:t>
            </a:r>
            <a:r>
              <a:rPr lang="en-GB" dirty="0"/>
              <a:t>, </a:t>
            </a:r>
            <a:r>
              <a:rPr lang="en-GB" dirty="0" err="1"/>
              <a:t>adjectief</a:t>
            </a:r>
            <a:r>
              <a:rPr lang="en-GB" dirty="0"/>
              <a:t>)</a:t>
            </a:r>
            <a:endParaRPr lang="en-US" dirty="0"/>
          </a:p>
          <a:p>
            <a:r>
              <a:rPr lang="en-US" dirty="0" err="1"/>
              <a:t>Vervoegende</a:t>
            </a:r>
            <a:r>
              <a:rPr lang="en-US" dirty="0"/>
              <a:t> </a:t>
            </a:r>
            <a:r>
              <a:rPr lang="en-US" dirty="0" err="1"/>
              <a:t>voegwoorden</a:t>
            </a:r>
            <a:r>
              <a:rPr lang="en-US" dirty="0"/>
              <a:t>:</a:t>
            </a:r>
            <a:endParaRPr lang="nl" dirty="0"/>
          </a:p>
          <a:p>
            <a:pPr lvl="1"/>
            <a:r>
              <a:rPr lang="nl" dirty="0"/>
              <a:t>iech vraog of</a:t>
            </a:r>
            <a:r>
              <a:rPr lang="nl" i="1" dirty="0"/>
              <a:t>s</a:t>
            </a:r>
            <a:r>
              <a:rPr lang="nl" dirty="0"/>
              <a:t> tiech ' t gedoon höb</a:t>
            </a:r>
            <a:r>
              <a:rPr lang="nl" i="1" dirty="0"/>
              <a:t>s</a:t>
            </a:r>
            <a:r>
              <a:rPr lang="nl" dirty="0"/>
              <a:t> 'Ik vraag of jij het gedaan hebt'</a:t>
            </a:r>
          </a:p>
          <a:p>
            <a:r>
              <a:rPr lang="en-US" dirty="0"/>
              <a:t>Het </a:t>
            </a:r>
            <a:r>
              <a:rPr lang="en-US" dirty="0" err="1"/>
              <a:t>gebruik</a:t>
            </a:r>
            <a:r>
              <a:rPr lang="en-US" dirty="0"/>
              <a:t> van </a:t>
            </a:r>
            <a:r>
              <a:rPr lang="en-US" dirty="0" err="1"/>
              <a:t>reflexief</a:t>
            </a:r>
            <a:r>
              <a:rPr lang="en-US" dirty="0"/>
              <a:t> </a:t>
            </a:r>
            <a:r>
              <a:rPr lang="en-US" dirty="0" err="1"/>
              <a:t>als</a:t>
            </a:r>
            <a:r>
              <a:rPr lang="en-US" dirty="0"/>
              <a:t> in Frans/</a:t>
            </a:r>
            <a:r>
              <a:rPr lang="en-US" dirty="0" err="1"/>
              <a:t>Duits</a:t>
            </a:r>
            <a:r>
              <a:rPr lang="en-US" dirty="0"/>
              <a:t>: </a:t>
            </a:r>
            <a:r>
              <a:rPr lang="en-US" dirty="0" err="1"/>
              <a:t>Hij</a:t>
            </a:r>
            <a:r>
              <a:rPr lang="en-US" dirty="0"/>
              <a:t> </a:t>
            </a:r>
            <a:r>
              <a:rPr lang="en-US" dirty="0" err="1"/>
              <a:t>breekt</a:t>
            </a:r>
            <a:r>
              <a:rPr lang="en-US" dirty="0"/>
              <a:t> </a:t>
            </a:r>
            <a:r>
              <a:rPr lang="en-US" dirty="0" err="1"/>
              <a:t>zich</a:t>
            </a:r>
            <a:r>
              <a:rPr lang="en-US" dirty="0"/>
              <a:t> het been, de </a:t>
            </a:r>
            <a:r>
              <a:rPr lang="en-US" dirty="0" err="1"/>
              <a:t>stoel</a:t>
            </a:r>
            <a:r>
              <a:rPr lang="en-US" dirty="0"/>
              <a:t> zit </a:t>
            </a:r>
            <a:r>
              <a:rPr lang="en-US" dirty="0" err="1"/>
              <a:t>zich</a:t>
            </a:r>
            <a:r>
              <a:rPr lang="en-US" dirty="0"/>
              <a:t> lekker</a:t>
            </a:r>
          </a:p>
          <a:p>
            <a:r>
              <a:rPr lang="en-GB" sz="1950" dirty="0"/>
              <a:t>(</a:t>
            </a:r>
            <a:r>
              <a:rPr lang="en-GB" sz="1950" cap="small" dirty="0"/>
              <a:t>Cornips</a:t>
            </a:r>
            <a:r>
              <a:rPr lang="en-GB" sz="1950" dirty="0"/>
              <a:t> 1994/2013, </a:t>
            </a:r>
            <a:r>
              <a:rPr lang="en-GB" sz="1950" cap="small" dirty="0"/>
              <a:t>De </a:t>
            </a:r>
            <a:r>
              <a:rPr lang="en-GB" sz="1950" cap="small" dirty="0" err="1"/>
              <a:t>Schutter</a:t>
            </a:r>
            <a:r>
              <a:rPr lang="en-GB" sz="1950" dirty="0"/>
              <a:t> and </a:t>
            </a:r>
            <a:r>
              <a:rPr lang="en-GB" sz="1950" cap="small" dirty="0" err="1"/>
              <a:t>Hermans</a:t>
            </a:r>
            <a:r>
              <a:rPr lang="en-GB" sz="1950" dirty="0"/>
              <a:t> 2013:374)</a:t>
            </a:r>
          </a:p>
        </p:txBody>
      </p:sp>
    </p:spTree>
    <p:extLst>
      <p:ext uri="{BB962C8B-B14F-4D97-AF65-F5344CB8AC3E}">
        <p14:creationId xmlns:p14="http://schemas.microsoft.com/office/powerpoint/2010/main" val="2552044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normAutofit fontScale="90000"/>
          </a:bodyPr>
          <a:lstStyle/>
          <a:p>
            <a:r>
              <a:rPr lang="nl-NL" b="1" dirty="0"/>
              <a:t>Is het Limburgs als regionale taal levend?</a:t>
            </a:r>
            <a:endParaRPr lang="en-US" dirty="0"/>
          </a:p>
        </p:txBody>
      </p:sp>
      <p:sp>
        <p:nvSpPr>
          <p:cNvPr id="3" name="Content Placeholder 2"/>
          <p:cNvSpPr>
            <a:spLocks noGrp="1"/>
          </p:cNvSpPr>
          <p:nvPr>
            <p:ph idx="1"/>
          </p:nvPr>
        </p:nvSpPr>
        <p:spPr>
          <a:solidFill>
            <a:schemeClr val="bg1">
              <a:lumMod val="95000"/>
            </a:schemeClr>
          </a:solidFill>
        </p:spPr>
        <p:txBody>
          <a:bodyPr>
            <a:normAutofit/>
          </a:bodyPr>
          <a:lstStyle/>
          <a:p>
            <a:r>
              <a:rPr lang="en-US" sz="2400" dirty="0"/>
              <a:t>75% (900.000 </a:t>
            </a:r>
            <a:r>
              <a:rPr lang="en-US" sz="2400" dirty="0" err="1"/>
              <a:t>mensen</a:t>
            </a:r>
            <a:r>
              <a:rPr lang="en-US" sz="2400" dirty="0"/>
              <a:t>) </a:t>
            </a:r>
            <a:r>
              <a:rPr lang="en-US" sz="2400" dirty="0" err="1"/>
              <a:t>spreekt</a:t>
            </a:r>
            <a:r>
              <a:rPr lang="en-US" sz="2400" dirty="0"/>
              <a:t> </a:t>
            </a:r>
            <a:r>
              <a:rPr lang="en-US" sz="2400" dirty="0" err="1"/>
              <a:t>Limburgs</a:t>
            </a:r>
            <a:r>
              <a:rPr lang="en-US" sz="2400" dirty="0"/>
              <a:t> (</a:t>
            </a:r>
            <a:r>
              <a:rPr lang="en-US" sz="2400" dirty="0" err="1"/>
              <a:t>Driessen</a:t>
            </a:r>
            <a:r>
              <a:rPr lang="en-US" sz="2400" dirty="0"/>
              <a:t> 2006)</a:t>
            </a:r>
          </a:p>
          <a:p>
            <a:r>
              <a:rPr lang="en-US" sz="2400" dirty="0"/>
              <a:t>75% is </a:t>
            </a:r>
            <a:r>
              <a:rPr lang="en-US" sz="2400" dirty="0" err="1"/>
              <a:t>opgegroeid</a:t>
            </a:r>
            <a:r>
              <a:rPr lang="en-US" sz="2400" dirty="0"/>
              <a:t> met </a:t>
            </a:r>
            <a:r>
              <a:rPr lang="en-US" sz="2400" dirty="0" err="1"/>
              <a:t>Limburgs</a:t>
            </a:r>
            <a:r>
              <a:rPr lang="en-US" sz="2400" dirty="0"/>
              <a:t> (</a:t>
            </a:r>
            <a:r>
              <a:rPr lang="en-US" sz="2400" i="1" dirty="0"/>
              <a:t>De Limburger </a:t>
            </a:r>
            <a:r>
              <a:rPr lang="en-US" sz="2400" dirty="0"/>
              <a:t>23 </a:t>
            </a:r>
            <a:r>
              <a:rPr lang="en-US" sz="2400" dirty="0" err="1"/>
              <a:t>mei</a:t>
            </a:r>
            <a:r>
              <a:rPr lang="en-US" sz="2400" dirty="0"/>
              <a:t> 2016)</a:t>
            </a:r>
          </a:p>
          <a:p>
            <a:r>
              <a:rPr lang="en-US" sz="2400" dirty="0"/>
              <a:t>60% </a:t>
            </a:r>
            <a:r>
              <a:rPr lang="en-US" sz="2400" dirty="0" err="1"/>
              <a:t>zegt</a:t>
            </a:r>
            <a:r>
              <a:rPr lang="en-US" sz="2400" dirty="0"/>
              <a:t> </a:t>
            </a:r>
            <a:r>
              <a:rPr lang="en-US" sz="2400" dirty="0" err="1"/>
              <a:t>zijn</a:t>
            </a:r>
            <a:r>
              <a:rPr lang="en-US" sz="2400" dirty="0"/>
              <a:t>/</a:t>
            </a:r>
            <a:r>
              <a:rPr lang="en-US" sz="2400" dirty="0" err="1"/>
              <a:t>haar</a:t>
            </a:r>
            <a:r>
              <a:rPr lang="en-US" sz="2400" dirty="0"/>
              <a:t> kind op </a:t>
            </a:r>
            <a:r>
              <a:rPr lang="en-US" sz="2400" dirty="0" err="1"/>
              <a:t>te</a:t>
            </a:r>
            <a:r>
              <a:rPr lang="en-US" sz="2400" dirty="0"/>
              <a:t> </a:t>
            </a:r>
            <a:r>
              <a:rPr lang="en-US" sz="2400" dirty="0" err="1"/>
              <a:t>laten</a:t>
            </a:r>
            <a:r>
              <a:rPr lang="en-US" sz="2400" dirty="0"/>
              <a:t> </a:t>
            </a:r>
            <a:r>
              <a:rPr lang="en-US" sz="2400" dirty="0" err="1"/>
              <a:t>groeien</a:t>
            </a:r>
            <a:r>
              <a:rPr lang="en-US" sz="2400" dirty="0"/>
              <a:t> met dialect (</a:t>
            </a:r>
            <a:r>
              <a:rPr lang="en-US" sz="2400" i="1" dirty="0"/>
              <a:t>De Limburger </a:t>
            </a:r>
            <a:r>
              <a:rPr lang="en-US" sz="2400" dirty="0"/>
              <a:t>23 </a:t>
            </a:r>
            <a:r>
              <a:rPr lang="en-US" sz="2400" dirty="0" err="1"/>
              <a:t>mei</a:t>
            </a:r>
            <a:r>
              <a:rPr lang="en-US" sz="2400" dirty="0"/>
              <a:t> 2016)</a:t>
            </a:r>
          </a:p>
          <a:p>
            <a:endParaRPr lang="en-US" sz="2400" dirty="0"/>
          </a:p>
          <a:p>
            <a:endParaRPr lang="en-US" dirty="0"/>
          </a:p>
          <a:p>
            <a:pPr marL="0" indent="0">
              <a:buNone/>
            </a:pPr>
            <a:endParaRPr lang="en-US" dirty="0"/>
          </a:p>
          <a:p>
            <a:pPr marL="0" indent="0">
              <a:buNone/>
            </a:pPr>
            <a:endParaRPr lang="nl-NL" dirty="0"/>
          </a:p>
        </p:txBody>
      </p:sp>
    </p:spTree>
    <p:extLst>
      <p:ext uri="{BB962C8B-B14F-4D97-AF65-F5344CB8AC3E}">
        <p14:creationId xmlns:p14="http://schemas.microsoft.com/office/powerpoint/2010/main" val="18056822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C000"/>
          </a:solidFill>
        </p:spPr>
        <p:txBody>
          <a:bodyPr>
            <a:normAutofit/>
          </a:bodyPr>
          <a:lstStyle/>
          <a:p>
            <a:r>
              <a:rPr lang="nl-NL" b="1"/>
              <a:t>Taalideologie: historie</a:t>
            </a:r>
            <a:endParaRPr lang="en-US"/>
          </a:p>
        </p:txBody>
      </p:sp>
      <p:sp>
        <p:nvSpPr>
          <p:cNvPr id="3" name="Content Placeholder 2"/>
          <p:cNvSpPr>
            <a:spLocks noGrp="1"/>
          </p:cNvSpPr>
          <p:nvPr>
            <p:ph idx="1"/>
          </p:nvPr>
        </p:nvSpPr>
        <p:spPr>
          <a:solidFill>
            <a:schemeClr val="bg1">
              <a:lumMod val="95000"/>
            </a:schemeClr>
          </a:solidFill>
        </p:spPr>
        <p:txBody>
          <a:bodyPr>
            <a:normAutofit/>
          </a:bodyPr>
          <a:lstStyle/>
          <a:p>
            <a:r>
              <a:rPr lang="nl-NL" sz="2400" dirty="0"/>
              <a:t>Het Limburgs is cruciaal in de constructie van lokale en sociale identiteiten </a:t>
            </a:r>
          </a:p>
          <a:p>
            <a:r>
              <a:rPr lang="nl-NL" sz="2400" dirty="0"/>
              <a:t>Het Limburgs maakt iemand tot een tweetalige spreker</a:t>
            </a:r>
          </a:p>
          <a:p>
            <a:endParaRPr lang="en-US" sz="2400" dirty="0"/>
          </a:p>
          <a:p>
            <a:endParaRPr lang="en-US" dirty="0"/>
          </a:p>
          <a:p>
            <a:pPr marL="0" indent="0">
              <a:buNone/>
            </a:pPr>
            <a:endParaRPr lang="en-US" dirty="0"/>
          </a:p>
          <a:p>
            <a:pPr marL="0" indent="0">
              <a:buNone/>
            </a:pPr>
            <a:endParaRPr lang="nl-NL" dirty="0"/>
          </a:p>
        </p:txBody>
      </p:sp>
    </p:spTree>
    <p:extLst>
      <p:ext uri="{BB962C8B-B14F-4D97-AF65-F5344CB8AC3E}">
        <p14:creationId xmlns:p14="http://schemas.microsoft.com/office/powerpoint/2010/main" val="19662785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3202</TotalTime>
  <Words>1148</Words>
  <Application>Microsoft Macintosh PowerPoint</Application>
  <PresentationFormat>On-screen Show (4:3)</PresentationFormat>
  <Paragraphs>165</Paragraphs>
  <Slides>20</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Times</vt:lpstr>
      <vt:lpstr>Office Theme</vt:lpstr>
      <vt:lpstr>1_Office Theme</vt:lpstr>
      <vt:lpstr>PowerPoint Presentation</vt:lpstr>
      <vt:lpstr>Achtergrond Regionale Taal</vt:lpstr>
      <vt:lpstr>Achtergrond Regionale Taal</vt:lpstr>
      <vt:lpstr>Het Limburgs: grensoverschrijdend</vt:lpstr>
      <vt:lpstr>Het Limburgs: hoe klinkt het?</vt:lpstr>
      <vt:lpstr>Lexicale verschillen</vt:lpstr>
      <vt:lpstr>Limburgs als regionale taal: structurele verschillen met Nederlands</vt:lpstr>
      <vt:lpstr>Is het Limburgs als regionale taal levend?</vt:lpstr>
      <vt:lpstr>Taalideologie: historie</vt:lpstr>
      <vt:lpstr>Taalideologie: Huidige ideeën over dialect</vt:lpstr>
      <vt:lpstr>Taalideologie: Huidige ideeën over dialect</vt:lpstr>
      <vt:lpstr>Limburgs zeer marginal in het onderwijs</vt:lpstr>
      <vt:lpstr>PowerPoint Presentation</vt:lpstr>
      <vt:lpstr>Is spreken van Limburgs nadelig op school?</vt:lpstr>
      <vt:lpstr>PPVT-III-NL (Dunn &amp; Dunn, 1997)</vt:lpstr>
      <vt:lpstr>PPVT-III-NL</vt:lpstr>
      <vt:lpstr>Romy Roumans 2018. Literacy in Limburgian bidialectal children: The effect of raising Limburgian children bilingually on their reading and writing abilities. Research MA, Radboud/Meertens Instituut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Dialect in de speelplaats Margraten 8.8.2016</dc:title>
  <dc:creator>Leonie</dc:creator>
  <cp:lastModifiedBy>Cornips Leonie (LK)</cp:lastModifiedBy>
  <cp:revision>102</cp:revision>
  <dcterms:created xsi:type="dcterms:W3CDTF">2016-09-06T07:02:53Z</dcterms:created>
  <dcterms:modified xsi:type="dcterms:W3CDTF">2019-04-06T21:19:42Z</dcterms:modified>
</cp:coreProperties>
</file>