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8288000" cy="10287000"/>
  <p:notesSz cx="6858000" cy="9144000"/>
  <p:embeddedFontLst>
    <p:embeddedFont>
      <p:font typeface="Anton" pitchFamily="2" charset="77"/>
      <p:regular r:id="rId10"/>
    </p:embeddedFont>
    <p:embeddedFont>
      <p:font typeface="Open Sans" panose="020B0606030504020204" pitchFamily="34" charset="0"/>
      <p:regular r:id="rId11"/>
      <p:bold r:id="rId12"/>
      <p:italic r:id="rId13"/>
      <p:boldItalic r:id="rId14"/>
    </p:embeddedFont>
    <p:embeddedFont>
      <p:font typeface="Open Sans Bold" panose="020B0806030504020204" pitchFamily="34" charset="0"/>
      <p:regular r:id="rId15"/>
      <p:bold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10" autoAdjust="0"/>
  </p:normalViewPr>
  <p:slideViewPr>
    <p:cSldViewPr>
      <p:cViewPr varScale="1">
        <p:scale>
          <a:sx n="89" d="100"/>
          <a:sy n="89" d="100"/>
        </p:scale>
        <p:origin x="26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customXml" Target="../customXml/item3.xml"/><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5.fntdata"/><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6/13/25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18.svg"/><Relationship Id="rId7" Type="http://schemas.openxmlformats.org/officeDocument/2006/relationships/image" Target="../media/image34.svg"/><Relationship Id="rId12" Type="http://schemas.openxmlformats.org/officeDocument/2006/relationships/image" Target="../media/image29.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18.svg"/><Relationship Id="rId7" Type="http://schemas.openxmlformats.org/officeDocument/2006/relationships/image" Target="../media/image34.svg"/><Relationship Id="rId12" Type="http://schemas.openxmlformats.org/officeDocument/2006/relationships/image" Target="../media/image29.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4.svg"/><Relationship Id="rId7" Type="http://schemas.openxmlformats.org/officeDocument/2006/relationships/image" Target="../media/image24.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6.sv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1690712">
            <a:off x="4885034" y="3046624"/>
            <a:ext cx="2456841" cy="1142431"/>
          </a:xfrm>
          <a:custGeom>
            <a:avLst/>
            <a:gdLst/>
            <a:ahLst/>
            <a:cxnLst/>
            <a:rect l="l" t="t" r="r" b="b"/>
            <a:pathLst>
              <a:path w="2456841" h="1142431">
                <a:moveTo>
                  <a:pt x="0" y="0"/>
                </a:moveTo>
                <a:lnTo>
                  <a:pt x="2456841" y="0"/>
                </a:lnTo>
                <a:lnTo>
                  <a:pt x="2456841" y="1142431"/>
                </a:lnTo>
                <a:lnTo>
                  <a:pt x="0" y="114243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3" name="TextBox 3"/>
          <p:cNvSpPr txBox="1"/>
          <p:nvPr/>
        </p:nvSpPr>
        <p:spPr>
          <a:xfrm>
            <a:off x="12137178" y="8651866"/>
            <a:ext cx="4846561"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STRATEGISCH HANDELEN</a:t>
            </a:r>
          </a:p>
        </p:txBody>
      </p:sp>
      <p:sp>
        <p:nvSpPr>
          <p:cNvPr id="4" name="Freeform 4"/>
          <p:cNvSpPr/>
          <p:nvPr/>
        </p:nvSpPr>
        <p:spPr>
          <a:xfrm>
            <a:off x="10327303" y="3054711"/>
            <a:ext cx="1943477" cy="945015"/>
          </a:xfrm>
          <a:custGeom>
            <a:avLst/>
            <a:gdLst/>
            <a:ahLst/>
            <a:cxnLst/>
            <a:rect l="l" t="t" r="r" b="b"/>
            <a:pathLst>
              <a:path w="1943477" h="945015">
                <a:moveTo>
                  <a:pt x="0" y="0"/>
                </a:moveTo>
                <a:lnTo>
                  <a:pt x="1943477" y="0"/>
                </a:lnTo>
                <a:lnTo>
                  <a:pt x="1943477" y="945015"/>
                </a:lnTo>
                <a:lnTo>
                  <a:pt x="0" y="94501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5" name="Freeform 5"/>
          <p:cNvSpPr/>
          <p:nvPr/>
        </p:nvSpPr>
        <p:spPr>
          <a:xfrm flipH="1" flipV="1">
            <a:off x="9984403" y="4198485"/>
            <a:ext cx="1943477" cy="945015"/>
          </a:xfrm>
          <a:custGeom>
            <a:avLst/>
            <a:gdLst/>
            <a:ahLst/>
            <a:cxnLst/>
            <a:rect l="l" t="t" r="r" b="b"/>
            <a:pathLst>
              <a:path w="1943477" h="945015">
                <a:moveTo>
                  <a:pt x="1943477" y="945015"/>
                </a:moveTo>
                <a:lnTo>
                  <a:pt x="0" y="945015"/>
                </a:lnTo>
                <a:lnTo>
                  <a:pt x="0" y="0"/>
                </a:lnTo>
                <a:lnTo>
                  <a:pt x="1943477" y="0"/>
                </a:lnTo>
                <a:lnTo>
                  <a:pt x="1943477" y="945015"/>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6" name="Freeform 6"/>
          <p:cNvSpPr/>
          <p:nvPr/>
        </p:nvSpPr>
        <p:spPr>
          <a:xfrm rot="-5400000" flipH="1">
            <a:off x="14245895" y="5032041"/>
            <a:ext cx="2526130" cy="1253592"/>
          </a:xfrm>
          <a:custGeom>
            <a:avLst/>
            <a:gdLst/>
            <a:ahLst/>
            <a:cxnLst/>
            <a:rect l="l" t="t" r="r" b="b"/>
            <a:pathLst>
              <a:path w="2526130" h="1253592">
                <a:moveTo>
                  <a:pt x="2526130" y="0"/>
                </a:moveTo>
                <a:lnTo>
                  <a:pt x="0" y="0"/>
                </a:lnTo>
                <a:lnTo>
                  <a:pt x="0" y="1253592"/>
                </a:lnTo>
                <a:lnTo>
                  <a:pt x="2526130" y="1253592"/>
                </a:lnTo>
                <a:lnTo>
                  <a:pt x="252613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sp>
        <p:nvSpPr>
          <p:cNvPr id="7" name="Freeform 7"/>
          <p:cNvSpPr/>
          <p:nvPr/>
        </p:nvSpPr>
        <p:spPr>
          <a:xfrm flipH="1">
            <a:off x="7766099" y="7074287"/>
            <a:ext cx="2949964" cy="910801"/>
          </a:xfrm>
          <a:custGeom>
            <a:avLst/>
            <a:gdLst/>
            <a:ahLst/>
            <a:cxnLst/>
            <a:rect l="l" t="t" r="r" b="b"/>
            <a:pathLst>
              <a:path w="2949964" h="910801">
                <a:moveTo>
                  <a:pt x="2949964" y="0"/>
                </a:moveTo>
                <a:lnTo>
                  <a:pt x="0" y="0"/>
                </a:lnTo>
                <a:lnTo>
                  <a:pt x="0" y="910802"/>
                </a:lnTo>
                <a:lnTo>
                  <a:pt x="2949964" y="910802"/>
                </a:lnTo>
                <a:lnTo>
                  <a:pt x="2949964"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8" name="Freeform 8"/>
          <p:cNvSpPr/>
          <p:nvPr/>
        </p:nvSpPr>
        <p:spPr>
          <a:xfrm rot="3342678" flipH="1" flipV="1">
            <a:off x="1762630" y="5861760"/>
            <a:ext cx="2277346" cy="1107360"/>
          </a:xfrm>
          <a:custGeom>
            <a:avLst/>
            <a:gdLst/>
            <a:ahLst/>
            <a:cxnLst/>
            <a:rect l="l" t="t" r="r" b="b"/>
            <a:pathLst>
              <a:path w="2277346" h="1107360">
                <a:moveTo>
                  <a:pt x="2277346" y="1107359"/>
                </a:moveTo>
                <a:lnTo>
                  <a:pt x="0" y="1107359"/>
                </a:lnTo>
                <a:lnTo>
                  <a:pt x="0" y="0"/>
                </a:lnTo>
                <a:lnTo>
                  <a:pt x="2277346" y="0"/>
                </a:lnTo>
                <a:lnTo>
                  <a:pt x="2277346" y="1107359"/>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sp>
        <p:nvSpPr>
          <p:cNvPr id="9" name="Freeform 9"/>
          <p:cNvSpPr/>
          <p:nvPr/>
        </p:nvSpPr>
        <p:spPr>
          <a:xfrm>
            <a:off x="3471665" y="3527218"/>
            <a:ext cx="1289220" cy="1256404"/>
          </a:xfrm>
          <a:custGeom>
            <a:avLst/>
            <a:gdLst/>
            <a:ahLst/>
            <a:cxnLst/>
            <a:rect l="l" t="t" r="r" b="b"/>
            <a:pathLst>
              <a:path w="1289220" h="1256404">
                <a:moveTo>
                  <a:pt x="0" y="0"/>
                </a:moveTo>
                <a:lnTo>
                  <a:pt x="1289221" y="0"/>
                </a:lnTo>
                <a:lnTo>
                  <a:pt x="1289221" y="1256404"/>
                </a:lnTo>
                <a:lnTo>
                  <a:pt x="0" y="125640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nl-NL"/>
          </a:p>
        </p:txBody>
      </p:sp>
      <p:sp>
        <p:nvSpPr>
          <p:cNvPr id="10" name="Freeform 10"/>
          <p:cNvSpPr/>
          <p:nvPr/>
        </p:nvSpPr>
        <p:spPr>
          <a:xfrm>
            <a:off x="12661305" y="3298797"/>
            <a:ext cx="1632130" cy="1770555"/>
          </a:xfrm>
          <a:custGeom>
            <a:avLst/>
            <a:gdLst/>
            <a:ahLst/>
            <a:cxnLst/>
            <a:rect l="l" t="t" r="r" b="b"/>
            <a:pathLst>
              <a:path w="1632130" h="1770555">
                <a:moveTo>
                  <a:pt x="0" y="0"/>
                </a:moveTo>
                <a:lnTo>
                  <a:pt x="1632130" y="0"/>
                </a:lnTo>
                <a:lnTo>
                  <a:pt x="1632130" y="1770555"/>
                </a:lnTo>
                <a:lnTo>
                  <a:pt x="0" y="1770555"/>
                </a:lnTo>
                <a:lnTo>
                  <a:pt x="0"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nl-NL"/>
          </a:p>
        </p:txBody>
      </p:sp>
      <p:sp>
        <p:nvSpPr>
          <p:cNvPr id="11" name="Freeform 11"/>
          <p:cNvSpPr/>
          <p:nvPr/>
        </p:nvSpPr>
        <p:spPr>
          <a:xfrm>
            <a:off x="12815849" y="6319549"/>
            <a:ext cx="1744610" cy="1767100"/>
          </a:xfrm>
          <a:custGeom>
            <a:avLst/>
            <a:gdLst/>
            <a:ahLst/>
            <a:cxnLst/>
            <a:rect l="l" t="t" r="r" b="b"/>
            <a:pathLst>
              <a:path w="1744610" h="1767100">
                <a:moveTo>
                  <a:pt x="0" y="0"/>
                </a:moveTo>
                <a:lnTo>
                  <a:pt x="1744610" y="0"/>
                </a:lnTo>
                <a:lnTo>
                  <a:pt x="1744610" y="1767100"/>
                </a:lnTo>
                <a:lnTo>
                  <a:pt x="0" y="1767100"/>
                </a:lnTo>
                <a:lnTo>
                  <a:pt x="0" y="0"/>
                </a:lnTo>
                <a:close/>
              </a:path>
            </a:pathLst>
          </a:custGeom>
          <a:blipFill>
            <a:blip r:embed="rId16">
              <a:extLst>
                <a:ext uri="{96DAC541-7B7A-43D3-8B79-37D633B846F1}">
                  <asvg:svgBlip xmlns:asvg="http://schemas.microsoft.com/office/drawing/2016/SVG/main" r:embed="rId17"/>
                </a:ext>
              </a:extLst>
            </a:blip>
            <a:stretch>
              <a:fillRect/>
            </a:stretch>
          </a:blipFill>
        </p:spPr>
        <p:txBody>
          <a:bodyPr/>
          <a:lstStyle/>
          <a:p>
            <a:endParaRPr lang="nl-NL"/>
          </a:p>
        </p:txBody>
      </p:sp>
      <p:sp>
        <p:nvSpPr>
          <p:cNvPr id="12" name="Freeform 12"/>
          <p:cNvSpPr/>
          <p:nvPr/>
        </p:nvSpPr>
        <p:spPr>
          <a:xfrm>
            <a:off x="11419428" y="6362605"/>
            <a:ext cx="1016904" cy="1118594"/>
          </a:xfrm>
          <a:custGeom>
            <a:avLst/>
            <a:gdLst/>
            <a:ahLst/>
            <a:cxnLst/>
            <a:rect l="l" t="t" r="r" b="b"/>
            <a:pathLst>
              <a:path w="1016904" h="1118594">
                <a:moveTo>
                  <a:pt x="0" y="0"/>
                </a:moveTo>
                <a:lnTo>
                  <a:pt x="1016904" y="0"/>
                </a:lnTo>
                <a:lnTo>
                  <a:pt x="1016904" y="1118594"/>
                </a:lnTo>
                <a:lnTo>
                  <a:pt x="0" y="1118594"/>
                </a:lnTo>
                <a:lnTo>
                  <a:pt x="0" y="0"/>
                </a:lnTo>
                <a:close/>
              </a:path>
            </a:pathLst>
          </a:custGeom>
          <a:blipFill>
            <a:blip r:embed="rId18">
              <a:extLst>
                <a:ext uri="{96DAC541-7B7A-43D3-8B79-37D633B846F1}">
                  <asvg:svgBlip xmlns:asvg="http://schemas.microsoft.com/office/drawing/2016/SVG/main" r:embed="rId19"/>
                </a:ext>
              </a:extLst>
            </a:blip>
            <a:stretch>
              <a:fillRect/>
            </a:stretch>
          </a:blipFill>
        </p:spPr>
        <p:txBody>
          <a:bodyPr/>
          <a:lstStyle/>
          <a:p>
            <a:endParaRPr lang="nl-NL"/>
          </a:p>
        </p:txBody>
      </p:sp>
      <p:sp>
        <p:nvSpPr>
          <p:cNvPr id="13" name="Freeform 13"/>
          <p:cNvSpPr/>
          <p:nvPr/>
        </p:nvSpPr>
        <p:spPr>
          <a:xfrm>
            <a:off x="11058963" y="7807381"/>
            <a:ext cx="1413987" cy="1450919"/>
          </a:xfrm>
          <a:custGeom>
            <a:avLst/>
            <a:gdLst/>
            <a:ahLst/>
            <a:cxnLst/>
            <a:rect l="l" t="t" r="r" b="b"/>
            <a:pathLst>
              <a:path w="1413987" h="1450919">
                <a:moveTo>
                  <a:pt x="0" y="0"/>
                </a:moveTo>
                <a:lnTo>
                  <a:pt x="1413986" y="0"/>
                </a:lnTo>
                <a:lnTo>
                  <a:pt x="1413986" y="1450919"/>
                </a:lnTo>
                <a:lnTo>
                  <a:pt x="0" y="1450919"/>
                </a:lnTo>
                <a:lnTo>
                  <a:pt x="0" y="0"/>
                </a:lnTo>
                <a:close/>
              </a:path>
            </a:pathLst>
          </a:custGeom>
          <a:blipFill>
            <a:blip r:embed="rId20">
              <a:extLst>
                <a:ext uri="{96DAC541-7B7A-43D3-8B79-37D633B846F1}">
                  <asvg:svgBlip xmlns:asvg="http://schemas.microsoft.com/office/drawing/2016/SVG/main" r:embed="rId21"/>
                </a:ext>
              </a:extLst>
            </a:blip>
            <a:stretch>
              <a:fillRect/>
            </a:stretch>
          </a:blipFill>
        </p:spPr>
        <p:txBody>
          <a:bodyPr/>
          <a:lstStyle/>
          <a:p>
            <a:endParaRPr lang="nl-NL"/>
          </a:p>
        </p:txBody>
      </p:sp>
      <p:sp>
        <p:nvSpPr>
          <p:cNvPr id="14" name="Freeform 14"/>
          <p:cNvSpPr/>
          <p:nvPr/>
        </p:nvSpPr>
        <p:spPr>
          <a:xfrm>
            <a:off x="5964889" y="6828718"/>
            <a:ext cx="1501134" cy="1560726"/>
          </a:xfrm>
          <a:custGeom>
            <a:avLst/>
            <a:gdLst/>
            <a:ahLst/>
            <a:cxnLst/>
            <a:rect l="l" t="t" r="r" b="b"/>
            <a:pathLst>
              <a:path w="1501134" h="1560726">
                <a:moveTo>
                  <a:pt x="0" y="0"/>
                </a:moveTo>
                <a:lnTo>
                  <a:pt x="1501134" y="0"/>
                </a:lnTo>
                <a:lnTo>
                  <a:pt x="1501134" y="1560725"/>
                </a:lnTo>
                <a:lnTo>
                  <a:pt x="0" y="1560725"/>
                </a:lnTo>
                <a:lnTo>
                  <a:pt x="0" y="0"/>
                </a:lnTo>
                <a:close/>
              </a:path>
            </a:pathLst>
          </a:custGeom>
          <a:blipFill>
            <a:blip r:embed="rId22">
              <a:extLst>
                <a:ext uri="{96DAC541-7B7A-43D3-8B79-37D633B846F1}">
                  <asvg:svgBlip xmlns:asvg="http://schemas.microsoft.com/office/drawing/2016/SVG/main" r:embed="rId23"/>
                </a:ext>
              </a:extLst>
            </a:blip>
            <a:stretch>
              <a:fillRect/>
            </a:stretch>
          </a:blipFill>
        </p:spPr>
        <p:txBody>
          <a:bodyPr/>
          <a:lstStyle/>
          <a:p>
            <a:endParaRPr lang="nl-NL"/>
          </a:p>
        </p:txBody>
      </p:sp>
      <p:sp>
        <p:nvSpPr>
          <p:cNvPr id="15" name="Freeform 15"/>
          <p:cNvSpPr/>
          <p:nvPr/>
        </p:nvSpPr>
        <p:spPr>
          <a:xfrm flipH="1">
            <a:off x="4197054" y="6828718"/>
            <a:ext cx="1501134" cy="1560726"/>
          </a:xfrm>
          <a:custGeom>
            <a:avLst/>
            <a:gdLst/>
            <a:ahLst/>
            <a:cxnLst/>
            <a:rect l="l" t="t" r="r" b="b"/>
            <a:pathLst>
              <a:path w="1501134" h="1560726">
                <a:moveTo>
                  <a:pt x="1501135" y="0"/>
                </a:moveTo>
                <a:lnTo>
                  <a:pt x="0" y="0"/>
                </a:lnTo>
                <a:lnTo>
                  <a:pt x="0" y="1560725"/>
                </a:lnTo>
                <a:lnTo>
                  <a:pt x="1501135" y="1560725"/>
                </a:lnTo>
                <a:lnTo>
                  <a:pt x="1501135" y="0"/>
                </a:lnTo>
                <a:close/>
              </a:path>
            </a:pathLst>
          </a:custGeom>
          <a:blipFill>
            <a:blip r:embed="rId22">
              <a:extLst>
                <a:ext uri="{96DAC541-7B7A-43D3-8B79-37D633B846F1}">
                  <asvg:svgBlip xmlns:asvg="http://schemas.microsoft.com/office/drawing/2016/SVG/main" r:embed="rId23"/>
                </a:ext>
              </a:extLst>
            </a:blip>
            <a:stretch>
              <a:fillRect/>
            </a:stretch>
          </a:blipFill>
        </p:spPr>
        <p:txBody>
          <a:bodyPr/>
          <a:lstStyle/>
          <a:p>
            <a:endParaRPr lang="nl-NL"/>
          </a:p>
        </p:txBody>
      </p:sp>
      <p:sp>
        <p:nvSpPr>
          <p:cNvPr id="16" name="Freeform 16"/>
          <p:cNvSpPr/>
          <p:nvPr/>
        </p:nvSpPr>
        <p:spPr>
          <a:xfrm>
            <a:off x="7851279" y="3191458"/>
            <a:ext cx="1629881" cy="1768115"/>
          </a:xfrm>
          <a:custGeom>
            <a:avLst/>
            <a:gdLst/>
            <a:ahLst/>
            <a:cxnLst/>
            <a:rect l="l" t="t" r="r" b="b"/>
            <a:pathLst>
              <a:path w="1629881" h="1768115">
                <a:moveTo>
                  <a:pt x="0" y="0"/>
                </a:moveTo>
                <a:lnTo>
                  <a:pt x="1629880" y="0"/>
                </a:lnTo>
                <a:lnTo>
                  <a:pt x="1629880" y="1768115"/>
                </a:lnTo>
                <a:lnTo>
                  <a:pt x="0" y="1768115"/>
                </a:lnTo>
                <a:lnTo>
                  <a:pt x="0" y="0"/>
                </a:lnTo>
                <a:close/>
              </a:path>
            </a:pathLst>
          </a:custGeom>
          <a:blipFill>
            <a:blip r:embed="rId24">
              <a:extLst>
                <a:ext uri="{96DAC541-7B7A-43D3-8B79-37D633B846F1}">
                  <asvg:svgBlip xmlns:asvg="http://schemas.microsoft.com/office/drawing/2016/SVG/main" r:embed="rId25"/>
                </a:ext>
              </a:extLst>
            </a:blip>
            <a:stretch>
              <a:fillRect/>
            </a:stretch>
          </a:blipFill>
        </p:spPr>
        <p:txBody>
          <a:bodyPr/>
          <a:lstStyle/>
          <a:p>
            <a:endParaRPr lang="nl-NL"/>
          </a:p>
        </p:txBody>
      </p:sp>
      <p:sp>
        <p:nvSpPr>
          <p:cNvPr id="17" name="Freeform 17"/>
          <p:cNvSpPr/>
          <p:nvPr/>
        </p:nvSpPr>
        <p:spPr>
          <a:xfrm>
            <a:off x="5419524" y="5905140"/>
            <a:ext cx="1201926" cy="1169147"/>
          </a:xfrm>
          <a:custGeom>
            <a:avLst/>
            <a:gdLst/>
            <a:ahLst/>
            <a:cxnLst/>
            <a:rect l="l" t="t" r="r" b="b"/>
            <a:pathLst>
              <a:path w="1201926" h="1169147">
                <a:moveTo>
                  <a:pt x="0" y="0"/>
                </a:moveTo>
                <a:lnTo>
                  <a:pt x="1201926" y="0"/>
                </a:lnTo>
                <a:lnTo>
                  <a:pt x="1201926" y="1169147"/>
                </a:lnTo>
                <a:lnTo>
                  <a:pt x="0" y="1169147"/>
                </a:lnTo>
                <a:lnTo>
                  <a:pt x="0" y="0"/>
                </a:lnTo>
                <a:close/>
              </a:path>
            </a:pathLst>
          </a:custGeom>
          <a:blipFill>
            <a:blip r:embed="rId26">
              <a:extLst>
                <a:ext uri="{96DAC541-7B7A-43D3-8B79-37D633B846F1}">
                  <asvg:svgBlip xmlns:asvg="http://schemas.microsoft.com/office/drawing/2016/SVG/main" r:embed="rId27"/>
                </a:ext>
              </a:extLst>
            </a:blip>
            <a:stretch>
              <a:fillRect/>
            </a:stretch>
          </a:blipFill>
        </p:spPr>
        <p:txBody>
          <a:bodyPr/>
          <a:lstStyle/>
          <a:p>
            <a:endParaRPr lang="nl-NL"/>
          </a:p>
        </p:txBody>
      </p:sp>
      <p:sp>
        <p:nvSpPr>
          <p:cNvPr id="18" name="Freeform 18"/>
          <p:cNvSpPr/>
          <p:nvPr/>
        </p:nvSpPr>
        <p:spPr>
          <a:xfrm>
            <a:off x="1490793" y="3437348"/>
            <a:ext cx="1777083" cy="1725386"/>
          </a:xfrm>
          <a:custGeom>
            <a:avLst/>
            <a:gdLst/>
            <a:ahLst/>
            <a:cxnLst/>
            <a:rect l="l" t="t" r="r" b="b"/>
            <a:pathLst>
              <a:path w="1777083" h="1725386">
                <a:moveTo>
                  <a:pt x="0" y="0"/>
                </a:moveTo>
                <a:lnTo>
                  <a:pt x="1777083" y="0"/>
                </a:lnTo>
                <a:lnTo>
                  <a:pt x="1777083" y="1725386"/>
                </a:lnTo>
                <a:lnTo>
                  <a:pt x="0" y="1725386"/>
                </a:lnTo>
                <a:lnTo>
                  <a:pt x="0" y="0"/>
                </a:lnTo>
                <a:close/>
              </a:path>
            </a:pathLst>
          </a:custGeom>
          <a:blipFill>
            <a:blip r:embed="rId28">
              <a:extLst>
                <a:ext uri="{96DAC541-7B7A-43D3-8B79-37D633B846F1}">
                  <asvg:svgBlip xmlns:asvg="http://schemas.microsoft.com/office/drawing/2016/SVG/main" r:embed="rId29"/>
                </a:ext>
              </a:extLst>
            </a:blip>
            <a:stretch>
              <a:fillRect/>
            </a:stretch>
          </a:blipFill>
        </p:spPr>
        <p:txBody>
          <a:bodyPr/>
          <a:lstStyle/>
          <a:p>
            <a:endParaRPr lang="nl-NL"/>
          </a:p>
        </p:txBody>
      </p:sp>
      <p:sp>
        <p:nvSpPr>
          <p:cNvPr id="19" name="Freeform 19"/>
          <p:cNvSpPr/>
          <p:nvPr/>
        </p:nvSpPr>
        <p:spPr>
          <a:xfrm>
            <a:off x="14882164" y="334234"/>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30"/>
            <a:stretch>
              <a:fillRect/>
            </a:stretch>
          </a:blipFill>
        </p:spPr>
        <p:txBody>
          <a:bodyPr/>
          <a:lstStyle/>
          <a:p>
            <a:endParaRPr lang="nl-NL"/>
          </a:p>
        </p:txBody>
      </p:sp>
      <p:sp>
        <p:nvSpPr>
          <p:cNvPr id="20" name="TextBox 20"/>
          <p:cNvSpPr txBox="1"/>
          <p:nvPr/>
        </p:nvSpPr>
        <p:spPr>
          <a:xfrm>
            <a:off x="4512954" y="981075"/>
            <a:ext cx="11228326" cy="495300"/>
          </a:xfrm>
          <a:prstGeom prst="rect">
            <a:avLst/>
          </a:prstGeom>
        </p:spPr>
        <p:txBody>
          <a:bodyPr lIns="0" tIns="0" rIns="0" bIns="0" rtlCol="0" anchor="t">
            <a:spAutoFit/>
          </a:bodyPr>
          <a:lstStyle/>
          <a:p>
            <a:pPr algn="l">
              <a:lnSpc>
                <a:spcPts val="4199"/>
              </a:lnSpc>
            </a:pPr>
            <a:r>
              <a:rPr lang="en-US" sz="2999" b="1">
                <a:solidFill>
                  <a:srgbClr val="386264"/>
                </a:solidFill>
                <a:latin typeface="Open Sans Bold"/>
                <a:ea typeface="Open Sans Bold"/>
                <a:cs typeface="Open Sans Bold"/>
                <a:sym typeface="Open Sans Bold"/>
              </a:rPr>
              <a:t>De ‘schijf van </a:t>
            </a:r>
            <a:r>
              <a:rPr lang="en-US" sz="2999" b="1">
                <a:solidFill>
                  <a:srgbClr val="518284"/>
                </a:solidFill>
                <a:latin typeface="Open Sans Bold"/>
                <a:ea typeface="Open Sans Bold"/>
                <a:cs typeface="Open Sans Bold"/>
                <a:sym typeface="Open Sans Bold"/>
              </a:rPr>
              <a:t>vijf</a:t>
            </a:r>
            <a:r>
              <a:rPr lang="en-US" sz="2999" b="1">
                <a:solidFill>
                  <a:srgbClr val="386264"/>
                </a:solidFill>
                <a:latin typeface="Open Sans Bold"/>
                <a:ea typeface="Open Sans Bold"/>
                <a:cs typeface="Open Sans Bold"/>
                <a:sym typeface="Open Sans Bold"/>
              </a:rPr>
              <a:t>’ voor het vreemdetalenonderwijs</a:t>
            </a:r>
          </a:p>
        </p:txBody>
      </p:sp>
      <p:sp>
        <p:nvSpPr>
          <p:cNvPr id="21" name="TextBox 21"/>
          <p:cNvSpPr txBox="1"/>
          <p:nvPr/>
        </p:nvSpPr>
        <p:spPr>
          <a:xfrm>
            <a:off x="1349435" y="2534646"/>
            <a:ext cx="3261979"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INPUT RECEPTIEF</a:t>
            </a:r>
          </a:p>
        </p:txBody>
      </p:sp>
      <p:sp>
        <p:nvSpPr>
          <p:cNvPr id="22" name="TextBox 22"/>
          <p:cNvSpPr txBox="1"/>
          <p:nvPr/>
        </p:nvSpPr>
        <p:spPr>
          <a:xfrm>
            <a:off x="6871896" y="2534646"/>
            <a:ext cx="4187067"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INHOUD </a:t>
            </a:r>
          </a:p>
        </p:txBody>
      </p:sp>
      <p:sp>
        <p:nvSpPr>
          <p:cNvPr id="23" name="TextBox 23"/>
          <p:cNvSpPr txBox="1"/>
          <p:nvPr/>
        </p:nvSpPr>
        <p:spPr>
          <a:xfrm>
            <a:off x="12270780" y="2496138"/>
            <a:ext cx="3805828"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VORM</a:t>
            </a:r>
          </a:p>
        </p:txBody>
      </p:sp>
      <p:sp>
        <p:nvSpPr>
          <p:cNvPr id="24" name="TextBox 24"/>
          <p:cNvSpPr txBox="1"/>
          <p:nvPr/>
        </p:nvSpPr>
        <p:spPr>
          <a:xfrm>
            <a:off x="3781082" y="8651866"/>
            <a:ext cx="4247049"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PRODUCTIE VAN OUTPUT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tretch>
            <a:fillRect/>
          </a:stretch>
        </p:blipFill>
        <p:spPr>
          <a:xfrm>
            <a:off x="6314792" y="2217774"/>
            <a:ext cx="5900513" cy="5900513"/>
          </a:xfrm>
          <a:prstGeom prst="rect">
            <a:avLst/>
          </a:prstGeom>
        </p:spPr>
      </p:pic>
      <p:sp>
        <p:nvSpPr>
          <p:cNvPr id="3" name="AutoShape 3"/>
          <p:cNvSpPr/>
          <p:nvPr/>
        </p:nvSpPr>
        <p:spPr>
          <a:xfrm flipV="1">
            <a:off x="457563" y="3271284"/>
            <a:ext cx="6946237"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4" name="AutoShape 4"/>
          <p:cNvSpPr/>
          <p:nvPr/>
        </p:nvSpPr>
        <p:spPr>
          <a:xfrm>
            <a:off x="457563" y="6278237"/>
            <a:ext cx="6193434"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5" name="AutoShape 5"/>
          <p:cNvSpPr/>
          <p:nvPr/>
        </p:nvSpPr>
        <p:spPr>
          <a:xfrm flipH="1">
            <a:off x="11187394" y="3271284"/>
            <a:ext cx="6396739"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6" name="AutoShape 6"/>
          <p:cNvSpPr/>
          <p:nvPr/>
        </p:nvSpPr>
        <p:spPr>
          <a:xfrm flipH="1">
            <a:off x="11589352" y="6274067"/>
            <a:ext cx="6230738" cy="417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7" name="AutoShape 7"/>
          <p:cNvSpPr/>
          <p:nvPr/>
        </p:nvSpPr>
        <p:spPr>
          <a:xfrm flipH="1" flipV="1">
            <a:off x="5615222" y="8421617"/>
            <a:ext cx="7370993"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8" name="Freeform 8"/>
          <p:cNvSpPr/>
          <p:nvPr/>
        </p:nvSpPr>
        <p:spPr>
          <a:xfrm>
            <a:off x="14996703" y="229138"/>
            <a:ext cx="3111061" cy="1047391"/>
          </a:xfrm>
          <a:custGeom>
            <a:avLst/>
            <a:gdLst/>
            <a:ahLst/>
            <a:cxnLst/>
            <a:rect l="l" t="t" r="r" b="b"/>
            <a:pathLst>
              <a:path w="3111061" h="1047391">
                <a:moveTo>
                  <a:pt x="0" y="0"/>
                </a:moveTo>
                <a:lnTo>
                  <a:pt x="3111061" y="0"/>
                </a:lnTo>
                <a:lnTo>
                  <a:pt x="3111061" y="1047390"/>
                </a:lnTo>
                <a:lnTo>
                  <a:pt x="0" y="1047390"/>
                </a:lnTo>
                <a:lnTo>
                  <a:pt x="0" y="0"/>
                </a:lnTo>
                <a:close/>
              </a:path>
            </a:pathLst>
          </a:custGeom>
          <a:blipFill>
            <a:blip r:embed="rId3"/>
            <a:stretch>
              <a:fillRect/>
            </a:stretch>
          </a:blipFill>
        </p:spPr>
        <p:txBody>
          <a:bodyPr/>
          <a:lstStyle/>
          <a:p>
            <a:endParaRPr lang="nl-NL"/>
          </a:p>
        </p:txBody>
      </p:sp>
      <p:sp>
        <p:nvSpPr>
          <p:cNvPr id="9" name="TextBox 9"/>
          <p:cNvSpPr txBox="1"/>
          <p:nvPr/>
        </p:nvSpPr>
        <p:spPr>
          <a:xfrm>
            <a:off x="1934143" y="882770"/>
            <a:ext cx="14165158" cy="537845"/>
          </a:xfrm>
          <a:prstGeom prst="rect">
            <a:avLst/>
          </a:prstGeom>
        </p:spPr>
        <p:txBody>
          <a:bodyPr lIns="0" tIns="0" rIns="0" bIns="0" rtlCol="0" anchor="t">
            <a:spAutoFit/>
          </a:bodyPr>
          <a:lstStyle/>
          <a:p>
            <a:pPr algn="ctr">
              <a:lnSpc>
                <a:spcPts val="4480"/>
              </a:lnSpc>
            </a:pPr>
            <a:r>
              <a:rPr lang="en-US" sz="3200" b="1">
                <a:solidFill>
                  <a:srgbClr val="022A3D"/>
                </a:solidFill>
                <a:latin typeface="Open Sans Bold"/>
                <a:ea typeface="Open Sans Bold"/>
                <a:cs typeface="Open Sans Bold"/>
                <a:sym typeface="Open Sans Bold"/>
              </a:rPr>
              <a:t>LESPLAN "JEZELF VOORSTELLEN" MET SOCIALE MEDIA</a:t>
            </a:r>
          </a:p>
        </p:txBody>
      </p:sp>
      <p:sp>
        <p:nvSpPr>
          <p:cNvPr id="10" name="TextBox 10"/>
          <p:cNvSpPr txBox="1"/>
          <p:nvPr/>
        </p:nvSpPr>
        <p:spPr>
          <a:xfrm>
            <a:off x="2001932" y="2661858"/>
            <a:ext cx="3909820" cy="430414"/>
          </a:xfrm>
          <a:prstGeom prst="rect">
            <a:avLst/>
          </a:prstGeom>
        </p:spPr>
        <p:txBody>
          <a:bodyPr lIns="0" tIns="0" rIns="0" bIns="0" rtlCol="0" anchor="t">
            <a:spAutoFit/>
          </a:bodyPr>
          <a:lstStyle/>
          <a:p>
            <a:pPr algn="r">
              <a:lnSpc>
                <a:spcPts val="3571"/>
              </a:lnSpc>
            </a:pPr>
            <a:r>
              <a:rPr lang="en-US" sz="2550" b="1">
                <a:solidFill>
                  <a:srgbClr val="FFFFFF"/>
                </a:solidFill>
                <a:latin typeface="Open Sans Bold"/>
                <a:ea typeface="Open Sans Bold"/>
                <a:cs typeface="Open Sans Bold"/>
                <a:sym typeface="Open Sans Bold"/>
              </a:rPr>
              <a:t>INTRODUCTIE  1</a:t>
            </a:r>
          </a:p>
        </p:txBody>
      </p:sp>
      <p:sp>
        <p:nvSpPr>
          <p:cNvPr id="11" name="TextBox 11"/>
          <p:cNvSpPr txBox="1"/>
          <p:nvPr/>
        </p:nvSpPr>
        <p:spPr>
          <a:xfrm>
            <a:off x="671390" y="3361842"/>
            <a:ext cx="5979607" cy="1020471"/>
          </a:xfrm>
          <a:prstGeom prst="rect">
            <a:avLst/>
          </a:prstGeom>
        </p:spPr>
        <p:txBody>
          <a:bodyPr lIns="0" tIns="0" rIns="0" bIns="0" rtlCol="0" anchor="t">
            <a:spAutoFit/>
          </a:bodyPr>
          <a:lstStyle/>
          <a:p>
            <a:pPr algn="r">
              <a:lnSpc>
                <a:spcPts val="2028"/>
              </a:lnSpc>
            </a:pPr>
            <a:r>
              <a:rPr lang="en-US" sz="1448" b="1">
                <a:solidFill>
                  <a:srgbClr val="022A3D"/>
                </a:solidFill>
                <a:latin typeface="Open Sans Bold"/>
                <a:ea typeface="Open Sans Bold"/>
                <a:cs typeface="Open Sans Bold"/>
                <a:sym typeface="Open Sans Bold"/>
              </a:rPr>
              <a:t>Docent laat een korte video zien waarin jongeren zichzelf voorstellen. Leerlingen benoemen wat ze verstaan of herkennen, bijvoorbeeld naam, leeftijd, of hobby's. Combineren input uit teksten en video’s met actieve taalproductie.</a:t>
            </a:r>
          </a:p>
        </p:txBody>
      </p:sp>
      <p:sp>
        <p:nvSpPr>
          <p:cNvPr id="12" name="TextBox 12"/>
          <p:cNvSpPr txBox="1"/>
          <p:nvPr/>
        </p:nvSpPr>
        <p:spPr>
          <a:xfrm>
            <a:off x="984450" y="5716341"/>
            <a:ext cx="4496948" cy="430414"/>
          </a:xfrm>
          <a:prstGeom prst="rect">
            <a:avLst/>
          </a:prstGeom>
        </p:spPr>
        <p:txBody>
          <a:bodyPr lIns="0" tIns="0" rIns="0" bIns="0" rtlCol="0" anchor="t">
            <a:spAutoFit/>
          </a:bodyPr>
          <a:lstStyle/>
          <a:p>
            <a:pPr algn="r">
              <a:lnSpc>
                <a:spcPts val="3571"/>
              </a:lnSpc>
            </a:pPr>
            <a:r>
              <a:rPr lang="en-US" sz="2550" b="1">
                <a:solidFill>
                  <a:srgbClr val="FFFFFF"/>
                </a:solidFill>
                <a:latin typeface="Open Sans Bold"/>
                <a:ea typeface="Open Sans Bold"/>
                <a:cs typeface="Open Sans Bold"/>
                <a:sym typeface="Open Sans Bold"/>
              </a:rPr>
              <a:t> BEGRIJPEND LUISTEREN 2</a:t>
            </a:r>
          </a:p>
        </p:txBody>
      </p:sp>
      <p:sp>
        <p:nvSpPr>
          <p:cNvPr id="13" name="TextBox 13"/>
          <p:cNvSpPr txBox="1"/>
          <p:nvPr/>
        </p:nvSpPr>
        <p:spPr>
          <a:xfrm>
            <a:off x="555234" y="6455376"/>
            <a:ext cx="5692078" cy="1020471"/>
          </a:xfrm>
          <a:prstGeom prst="rect">
            <a:avLst/>
          </a:prstGeom>
        </p:spPr>
        <p:txBody>
          <a:bodyPr lIns="0" tIns="0" rIns="0" bIns="0" rtlCol="0" anchor="t">
            <a:spAutoFit/>
          </a:bodyPr>
          <a:lstStyle/>
          <a:p>
            <a:pPr algn="r">
              <a:lnSpc>
                <a:spcPts val="2028"/>
              </a:lnSpc>
            </a:pPr>
            <a:r>
              <a:rPr lang="en-US" sz="1448" b="1">
                <a:solidFill>
                  <a:srgbClr val="022A3D"/>
                </a:solidFill>
                <a:latin typeface="Open Sans Bold"/>
                <a:ea typeface="Open Sans Bold"/>
                <a:cs typeface="Open Sans Bold"/>
                <a:sym typeface="Open Sans Bold"/>
              </a:rPr>
              <a:t>Luisteropdracht: Geef vooraf woordenschatlijsten of begeleidende vragen mee om het begrip te ondersteunen.Leerlingen beantwoorden vragen over de video.</a:t>
            </a:r>
          </a:p>
        </p:txBody>
      </p:sp>
      <p:sp>
        <p:nvSpPr>
          <p:cNvPr id="14" name="TextBox 14"/>
          <p:cNvSpPr txBox="1"/>
          <p:nvPr/>
        </p:nvSpPr>
        <p:spPr>
          <a:xfrm>
            <a:off x="12399974" y="2663847"/>
            <a:ext cx="5420115"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INTERACTIE EN FEEDBACK 5</a:t>
            </a:r>
          </a:p>
        </p:txBody>
      </p:sp>
      <p:sp>
        <p:nvSpPr>
          <p:cNvPr id="15" name="TextBox 15"/>
          <p:cNvSpPr txBox="1"/>
          <p:nvPr/>
        </p:nvSpPr>
        <p:spPr>
          <a:xfrm>
            <a:off x="12399974" y="3361842"/>
            <a:ext cx="5430462" cy="76329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Feedback: Klasgenoten geven feedback op basis van een eenvoudige checklist en reflecteren continu op hun eigen leerproces, volledig afgestemd op de gestelde kerndoelen.</a:t>
            </a:r>
          </a:p>
        </p:txBody>
      </p:sp>
      <p:sp>
        <p:nvSpPr>
          <p:cNvPr id="16" name="TextBox 16"/>
          <p:cNvSpPr txBox="1"/>
          <p:nvPr/>
        </p:nvSpPr>
        <p:spPr>
          <a:xfrm>
            <a:off x="12520578" y="5668811"/>
            <a:ext cx="3909820"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OUTPUT  4</a:t>
            </a:r>
          </a:p>
        </p:txBody>
      </p:sp>
      <p:sp>
        <p:nvSpPr>
          <p:cNvPr id="17" name="TextBox 17"/>
          <p:cNvSpPr txBox="1"/>
          <p:nvPr/>
        </p:nvSpPr>
        <p:spPr>
          <a:xfrm>
            <a:off x="12399974" y="6368795"/>
            <a:ext cx="5336486" cy="76329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Spreekopdracht: Leerlingen leren zichzelf voorstellen in de doeltaal door gebruik te maken van sociale mediaplatforms en authentieke communicatiestijlen.</a:t>
            </a:r>
          </a:p>
        </p:txBody>
      </p:sp>
      <p:sp>
        <p:nvSpPr>
          <p:cNvPr id="18" name="TextBox 18"/>
          <p:cNvSpPr txBox="1"/>
          <p:nvPr/>
        </p:nvSpPr>
        <p:spPr>
          <a:xfrm>
            <a:off x="7521436" y="3266694"/>
            <a:ext cx="1451036" cy="572643"/>
          </a:xfrm>
          <a:prstGeom prst="rect">
            <a:avLst/>
          </a:prstGeom>
        </p:spPr>
        <p:txBody>
          <a:bodyPr lIns="0" tIns="0" rIns="0" bIns="0" rtlCol="0" anchor="t">
            <a:spAutoFit/>
          </a:bodyPr>
          <a:lstStyle/>
          <a:p>
            <a:pPr algn="r">
              <a:lnSpc>
                <a:spcPts val="4661"/>
              </a:lnSpc>
            </a:pPr>
            <a:r>
              <a:rPr lang="en-US" sz="3329" spc="110">
                <a:solidFill>
                  <a:srgbClr val="022A3D"/>
                </a:solidFill>
                <a:latin typeface="Anton"/>
                <a:ea typeface="Anton"/>
                <a:cs typeface="Anton"/>
                <a:sym typeface="Anton"/>
              </a:rPr>
              <a:t>10'</a:t>
            </a:r>
          </a:p>
        </p:txBody>
      </p:sp>
      <p:sp>
        <p:nvSpPr>
          <p:cNvPr id="19" name="TextBox 19"/>
          <p:cNvSpPr txBox="1"/>
          <p:nvPr/>
        </p:nvSpPr>
        <p:spPr>
          <a:xfrm>
            <a:off x="6806501" y="5367304"/>
            <a:ext cx="1194597" cy="572643"/>
          </a:xfrm>
          <a:prstGeom prst="rect">
            <a:avLst/>
          </a:prstGeom>
        </p:spPr>
        <p:txBody>
          <a:bodyPr lIns="0" tIns="0" rIns="0" bIns="0" rtlCol="0" anchor="t">
            <a:spAutoFit/>
          </a:bodyPr>
          <a:lstStyle/>
          <a:p>
            <a:pPr algn="r">
              <a:lnSpc>
                <a:spcPts val="4661"/>
              </a:lnSpc>
            </a:pPr>
            <a:r>
              <a:rPr lang="en-US" sz="3329" spc="110">
                <a:solidFill>
                  <a:srgbClr val="022A3D"/>
                </a:solidFill>
                <a:latin typeface="Anton"/>
                <a:ea typeface="Anton"/>
                <a:cs typeface="Anton"/>
                <a:sym typeface="Anton"/>
              </a:rPr>
              <a:t>10'</a:t>
            </a:r>
          </a:p>
        </p:txBody>
      </p:sp>
      <p:sp>
        <p:nvSpPr>
          <p:cNvPr id="20" name="TextBox 20"/>
          <p:cNvSpPr txBox="1"/>
          <p:nvPr/>
        </p:nvSpPr>
        <p:spPr>
          <a:xfrm>
            <a:off x="8379239" y="6646029"/>
            <a:ext cx="1842960" cy="572643"/>
          </a:xfrm>
          <a:prstGeom prst="rect">
            <a:avLst/>
          </a:prstGeom>
        </p:spPr>
        <p:txBody>
          <a:bodyPr lIns="0" tIns="0" rIns="0" bIns="0" rtlCol="0" anchor="t">
            <a:spAutoFit/>
          </a:bodyPr>
          <a:lstStyle/>
          <a:p>
            <a:pPr algn="ctr">
              <a:lnSpc>
                <a:spcPts val="4661"/>
              </a:lnSpc>
            </a:pPr>
            <a:r>
              <a:rPr lang="en-US" sz="3329" spc="110">
                <a:solidFill>
                  <a:srgbClr val="022A3D"/>
                </a:solidFill>
                <a:latin typeface="Anton"/>
                <a:ea typeface="Anton"/>
                <a:cs typeface="Anton"/>
                <a:sym typeface="Anton"/>
              </a:rPr>
              <a:t>15'</a:t>
            </a:r>
          </a:p>
        </p:txBody>
      </p:sp>
      <p:sp>
        <p:nvSpPr>
          <p:cNvPr id="21" name="TextBox 21"/>
          <p:cNvSpPr txBox="1"/>
          <p:nvPr/>
        </p:nvSpPr>
        <p:spPr>
          <a:xfrm>
            <a:off x="9628093" y="3266694"/>
            <a:ext cx="1559301" cy="572643"/>
          </a:xfrm>
          <a:prstGeom prst="rect">
            <a:avLst/>
          </a:prstGeom>
        </p:spPr>
        <p:txBody>
          <a:bodyPr lIns="0" tIns="0" rIns="0" bIns="0" rtlCol="0" anchor="t">
            <a:spAutoFit/>
          </a:bodyPr>
          <a:lstStyle/>
          <a:p>
            <a:pPr algn="l">
              <a:lnSpc>
                <a:spcPts val="4661"/>
              </a:lnSpc>
            </a:pPr>
            <a:r>
              <a:rPr lang="en-US" sz="3329" spc="110">
                <a:solidFill>
                  <a:srgbClr val="FFFFFF"/>
                </a:solidFill>
                <a:latin typeface="Anton"/>
                <a:ea typeface="Anton"/>
                <a:cs typeface="Anton"/>
                <a:sym typeface="Anton"/>
              </a:rPr>
              <a:t>5'</a:t>
            </a:r>
          </a:p>
        </p:txBody>
      </p:sp>
      <p:sp>
        <p:nvSpPr>
          <p:cNvPr id="22" name="TextBox 22"/>
          <p:cNvSpPr txBox="1"/>
          <p:nvPr/>
        </p:nvSpPr>
        <p:spPr>
          <a:xfrm>
            <a:off x="10600338" y="5323773"/>
            <a:ext cx="1194597" cy="572643"/>
          </a:xfrm>
          <a:prstGeom prst="rect">
            <a:avLst/>
          </a:prstGeom>
        </p:spPr>
        <p:txBody>
          <a:bodyPr lIns="0" tIns="0" rIns="0" bIns="0" rtlCol="0" anchor="t">
            <a:spAutoFit/>
          </a:bodyPr>
          <a:lstStyle/>
          <a:p>
            <a:pPr algn="ctr">
              <a:lnSpc>
                <a:spcPts val="4661"/>
              </a:lnSpc>
            </a:pPr>
            <a:r>
              <a:rPr lang="en-US" sz="3329" spc="110">
                <a:solidFill>
                  <a:srgbClr val="FFFFFF"/>
                </a:solidFill>
                <a:latin typeface="Anton"/>
                <a:ea typeface="Anton"/>
                <a:cs typeface="Anton"/>
                <a:sym typeface="Anton"/>
              </a:rPr>
              <a:t>10'</a:t>
            </a:r>
          </a:p>
        </p:txBody>
      </p:sp>
      <p:sp>
        <p:nvSpPr>
          <p:cNvPr id="23" name="TextBox 23"/>
          <p:cNvSpPr txBox="1"/>
          <p:nvPr/>
        </p:nvSpPr>
        <p:spPr>
          <a:xfrm>
            <a:off x="6554245" y="7812217"/>
            <a:ext cx="5169350"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TAALVERWERKING  3</a:t>
            </a:r>
          </a:p>
        </p:txBody>
      </p:sp>
      <p:sp>
        <p:nvSpPr>
          <p:cNvPr id="24" name="TextBox 24"/>
          <p:cNvSpPr txBox="1"/>
          <p:nvPr/>
        </p:nvSpPr>
        <p:spPr>
          <a:xfrm>
            <a:off x="5911753" y="8526392"/>
            <a:ext cx="7074462" cy="127764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Woordenlijst: Leerlingen krijgen een lijst met basiswoorden en standaardzinnen.</a:t>
            </a:r>
          </a:p>
          <a:p>
            <a:pPr algn="l">
              <a:lnSpc>
                <a:spcPts val="2028"/>
              </a:lnSpc>
            </a:pPr>
            <a:r>
              <a:rPr lang="en-US" sz="1448" b="1">
                <a:solidFill>
                  <a:srgbClr val="022A3D"/>
                </a:solidFill>
                <a:latin typeface="Open Sans Bold"/>
                <a:ea typeface="Open Sans Bold"/>
                <a:cs typeface="Open Sans Bold"/>
                <a:sym typeface="Open Sans Bold"/>
              </a:rPr>
              <a:t>Invuloefeningen: Leerlingen vullen een eenvoudige tekst aan.</a:t>
            </a:r>
          </a:p>
          <a:p>
            <a:pPr algn="l">
              <a:lnSpc>
                <a:spcPts val="2028"/>
              </a:lnSpc>
            </a:pPr>
            <a:r>
              <a:rPr lang="en-US" sz="1448" b="1">
                <a:solidFill>
                  <a:srgbClr val="022A3D"/>
                </a:solidFill>
                <a:latin typeface="Open Sans Bold"/>
                <a:ea typeface="Open Sans Bold"/>
                <a:cs typeface="Open Sans Bold"/>
                <a:sym typeface="Open Sans Bold"/>
              </a:rPr>
              <a:t>Visuele ondersteuning: Gebruik afbeeldingen van activiteiten (bijvoorbeeld sporten, muziek, reizen) om de woordenlijst visueel te ondersteunen.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983899" y="2432000"/>
            <a:ext cx="12645233" cy="45607"/>
          </a:xfrm>
          <a:prstGeom prst="line">
            <a:avLst/>
          </a:prstGeom>
          <a:ln w="28575" cap="flat">
            <a:solidFill>
              <a:srgbClr val="022A3D"/>
            </a:solidFill>
            <a:prstDash val="solid"/>
            <a:headEnd type="none" w="sm" len="sm"/>
            <a:tailEnd type="none" w="sm" len="sm"/>
          </a:ln>
        </p:spPr>
        <p:txBody>
          <a:bodyPr/>
          <a:lstStyle/>
          <a:p>
            <a:endParaRPr lang="nl-NL"/>
          </a:p>
        </p:txBody>
      </p:sp>
      <p:grpSp>
        <p:nvGrpSpPr>
          <p:cNvPr id="3" name="Group 3"/>
          <p:cNvGrpSpPr/>
          <p:nvPr/>
        </p:nvGrpSpPr>
        <p:grpSpPr>
          <a:xfrm rot="5518667">
            <a:off x="8419998" y="1727329"/>
            <a:ext cx="1500554" cy="1500554"/>
            <a:chOff x="0" y="0"/>
            <a:chExt cx="812800" cy="812800"/>
          </a:xfrm>
        </p:grpSpPr>
        <p:sp>
          <p:nvSpPr>
            <p:cNvPr id="4" name="Freeform 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5B2B4"/>
            </a:solidFill>
            <a:ln w="28575" cap="sq">
              <a:solidFill>
                <a:srgbClr val="022A3D"/>
              </a:solidFill>
              <a:prstDash val="solid"/>
              <a:miter/>
            </a:ln>
          </p:spPr>
          <p:txBody>
            <a:bodyPr/>
            <a:lstStyle/>
            <a:p>
              <a:endParaRPr lang="nl-NL"/>
            </a:p>
          </p:txBody>
        </p:sp>
        <p:sp>
          <p:nvSpPr>
            <p:cNvPr id="5" name="TextBox 5"/>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6" name="Group 6"/>
          <p:cNvGrpSpPr/>
          <p:nvPr/>
        </p:nvGrpSpPr>
        <p:grpSpPr>
          <a:xfrm rot="5518667">
            <a:off x="15231533" y="1725946"/>
            <a:ext cx="1418992" cy="1418992"/>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86264"/>
            </a:solidFill>
            <a:ln w="28575" cap="sq">
              <a:solidFill>
                <a:srgbClr val="022A3D"/>
              </a:solidFill>
              <a:prstDash val="solid"/>
              <a:miter/>
            </a:ln>
          </p:spPr>
          <p:txBody>
            <a:bodyPr/>
            <a:lstStyle/>
            <a:p>
              <a:endParaRPr lang="nl-NL"/>
            </a:p>
          </p:txBody>
        </p:sp>
        <p:sp>
          <p:nvSpPr>
            <p:cNvPr id="8" name="TextBox 8"/>
            <p:cNvSpPr txBox="1"/>
            <p:nvPr/>
          </p:nvSpPr>
          <p:spPr>
            <a:xfrm>
              <a:off x="76200" y="38100"/>
              <a:ext cx="660400" cy="698500"/>
            </a:xfrm>
            <a:prstGeom prst="rect">
              <a:avLst/>
            </a:prstGeom>
          </p:spPr>
          <p:txBody>
            <a:bodyPr lIns="60713" tIns="60713" rIns="60713" bIns="60713" rtlCol="0" anchor="ctr"/>
            <a:lstStyle/>
            <a:p>
              <a:pPr algn="ctr">
                <a:lnSpc>
                  <a:spcPts val="2660"/>
                </a:lnSpc>
              </a:pPr>
              <a:endParaRPr/>
            </a:p>
          </p:txBody>
        </p:sp>
      </p:grpSp>
      <p:grpSp>
        <p:nvGrpSpPr>
          <p:cNvPr id="9" name="Group 9"/>
          <p:cNvGrpSpPr/>
          <p:nvPr/>
        </p:nvGrpSpPr>
        <p:grpSpPr>
          <a:xfrm rot="5518667">
            <a:off x="4983053" y="1727329"/>
            <a:ext cx="1500554" cy="1500554"/>
            <a:chOff x="0" y="0"/>
            <a:chExt cx="812800" cy="812800"/>
          </a:xfrm>
        </p:grpSpPr>
        <p:sp>
          <p:nvSpPr>
            <p:cNvPr id="10" name="Freeform 1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A3D9DB"/>
            </a:solidFill>
            <a:ln w="28575" cap="sq">
              <a:solidFill>
                <a:srgbClr val="022A3D"/>
              </a:solidFill>
              <a:prstDash val="solid"/>
              <a:miter/>
            </a:ln>
          </p:spPr>
          <p:txBody>
            <a:bodyPr/>
            <a:lstStyle/>
            <a:p>
              <a:endParaRPr lang="nl-NL"/>
            </a:p>
          </p:txBody>
        </p:sp>
        <p:sp>
          <p:nvSpPr>
            <p:cNvPr id="11" name="TextBox 11"/>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12" name="Freeform 12"/>
          <p:cNvSpPr/>
          <p:nvPr/>
        </p:nvSpPr>
        <p:spPr>
          <a:xfrm>
            <a:off x="8823628" y="2017300"/>
            <a:ext cx="773983" cy="851381"/>
          </a:xfrm>
          <a:custGeom>
            <a:avLst/>
            <a:gdLst/>
            <a:ahLst/>
            <a:cxnLst/>
            <a:rect l="l" t="t" r="r" b="b"/>
            <a:pathLst>
              <a:path w="773983" h="851381">
                <a:moveTo>
                  <a:pt x="0" y="0"/>
                </a:moveTo>
                <a:lnTo>
                  <a:pt x="773983" y="0"/>
                </a:lnTo>
                <a:lnTo>
                  <a:pt x="773983" y="851381"/>
                </a:lnTo>
                <a:lnTo>
                  <a:pt x="0" y="8513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5322059" y="1965615"/>
            <a:ext cx="738868" cy="972194"/>
          </a:xfrm>
          <a:custGeom>
            <a:avLst/>
            <a:gdLst/>
            <a:ahLst/>
            <a:cxnLst/>
            <a:rect l="l" t="t" r="r" b="b"/>
            <a:pathLst>
              <a:path w="738868" h="972194">
                <a:moveTo>
                  <a:pt x="0" y="0"/>
                </a:moveTo>
                <a:lnTo>
                  <a:pt x="738867" y="0"/>
                </a:lnTo>
                <a:lnTo>
                  <a:pt x="738867" y="972195"/>
                </a:lnTo>
                <a:lnTo>
                  <a:pt x="0" y="97219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5629132" y="2010518"/>
            <a:ext cx="623793" cy="842964"/>
          </a:xfrm>
          <a:custGeom>
            <a:avLst/>
            <a:gdLst/>
            <a:ahLst/>
            <a:cxnLst/>
            <a:rect l="l" t="t" r="r" b="b"/>
            <a:pathLst>
              <a:path w="623793" h="842964">
                <a:moveTo>
                  <a:pt x="0" y="0"/>
                </a:moveTo>
                <a:lnTo>
                  <a:pt x="623794" y="0"/>
                </a:lnTo>
                <a:lnTo>
                  <a:pt x="623794" y="842964"/>
                </a:lnTo>
                <a:lnTo>
                  <a:pt x="0" y="84296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15" name="Group 15"/>
          <p:cNvGrpSpPr/>
          <p:nvPr/>
        </p:nvGrpSpPr>
        <p:grpSpPr>
          <a:xfrm rot="5518667">
            <a:off x="1483792" y="1701436"/>
            <a:ext cx="1500554" cy="1500554"/>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5F7F8"/>
            </a:solidFill>
            <a:ln w="28575" cap="sq">
              <a:solidFill>
                <a:srgbClr val="022A3D"/>
              </a:solidFill>
              <a:prstDash val="solid"/>
              <a:miter/>
            </a:ln>
          </p:spPr>
          <p:txBody>
            <a:bodyPr/>
            <a:lstStyle/>
            <a:p>
              <a:endParaRPr lang="nl-NL"/>
            </a:p>
          </p:txBody>
        </p:sp>
        <p:sp>
          <p:nvSpPr>
            <p:cNvPr id="17" name="TextBox 17"/>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18" name="Group 18"/>
          <p:cNvGrpSpPr/>
          <p:nvPr/>
        </p:nvGrpSpPr>
        <p:grpSpPr>
          <a:xfrm rot="5518667">
            <a:off x="11817774" y="1727329"/>
            <a:ext cx="1500554" cy="1500554"/>
            <a:chOff x="0" y="0"/>
            <a:chExt cx="812800" cy="812800"/>
          </a:xfrm>
        </p:grpSpPr>
        <p:sp>
          <p:nvSpPr>
            <p:cNvPr id="19" name="Freeform 1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18284"/>
            </a:solidFill>
            <a:ln w="28575" cap="sq">
              <a:solidFill>
                <a:srgbClr val="022A3D"/>
              </a:solidFill>
              <a:prstDash val="solid"/>
              <a:miter/>
            </a:ln>
          </p:spPr>
          <p:txBody>
            <a:bodyPr/>
            <a:lstStyle/>
            <a:p>
              <a:endParaRPr lang="nl-NL"/>
            </a:p>
          </p:txBody>
        </p:sp>
        <p:sp>
          <p:nvSpPr>
            <p:cNvPr id="20" name="TextBox 20"/>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21" name="Freeform 21"/>
          <p:cNvSpPr/>
          <p:nvPr/>
        </p:nvSpPr>
        <p:spPr>
          <a:xfrm>
            <a:off x="12141122" y="2045364"/>
            <a:ext cx="872908" cy="948813"/>
          </a:xfrm>
          <a:custGeom>
            <a:avLst/>
            <a:gdLst/>
            <a:ahLst/>
            <a:cxnLst/>
            <a:rect l="l" t="t" r="r" b="b"/>
            <a:pathLst>
              <a:path w="872908" h="948813">
                <a:moveTo>
                  <a:pt x="0" y="0"/>
                </a:moveTo>
                <a:lnTo>
                  <a:pt x="872908" y="0"/>
                </a:lnTo>
                <a:lnTo>
                  <a:pt x="872908" y="948813"/>
                </a:lnTo>
                <a:lnTo>
                  <a:pt x="0" y="94881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22" name="Freeform 22"/>
          <p:cNvSpPr/>
          <p:nvPr/>
        </p:nvSpPr>
        <p:spPr>
          <a:xfrm>
            <a:off x="1763843" y="2011237"/>
            <a:ext cx="940452" cy="863506"/>
          </a:xfrm>
          <a:custGeom>
            <a:avLst/>
            <a:gdLst/>
            <a:ahLst/>
            <a:cxnLst/>
            <a:rect l="l" t="t" r="r" b="b"/>
            <a:pathLst>
              <a:path w="940452" h="863506">
                <a:moveTo>
                  <a:pt x="0" y="0"/>
                </a:moveTo>
                <a:lnTo>
                  <a:pt x="940452" y="0"/>
                </a:lnTo>
                <a:lnTo>
                  <a:pt x="940452" y="863506"/>
                </a:lnTo>
                <a:lnTo>
                  <a:pt x="0" y="863506"/>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grpSp>
        <p:nvGrpSpPr>
          <p:cNvPr id="23" name="Group 23"/>
          <p:cNvGrpSpPr/>
          <p:nvPr/>
        </p:nvGrpSpPr>
        <p:grpSpPr>
          <a:xfrm rot="-10800000">
            <a:off x="819866" y="3355457"/>
            <a:ext cx="2828405" cy="1080376"/>
            <a:chOff x="0" y="0"/>
            <a:chExt cx="969323" cy="370256"/>
          </a:xfrm>
        </p:grpSpPr>
        <p:sp>
          <p:nvSpPr>
            <p:cNvPr id="24" name="Freeform 24"/>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D5F7F8"/>
            </a:solidFill>
          </p:spPr>
          <p:txBody>
            <a:bodyPr/>
            <a:lstStyle/>
            <a:p>
              <a:endParaRPr lang="nl-NL"/>
            </a:p>
          </p:txBody>
        </p:sp>
        <p:sp>
          <p:nvSpPr>
            <p:cNvPr id="25" name="TextBox 25"/>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rot="-10800000">
            <a:off x="7658693" y="3355457"/>
            <a:ext cx="2828405" cy="1080376"/>
            <a:chOff x="0" y="0"/>
            <a:chExt cx="969323" cy="370256"/>
          </a:xfrm>
        </p:grpSpPr>
        <p:sp>
          <p:nvSpPr>
            <p:cNvPr id="27" name="Freeform 27"/>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75B2B4"/>
            </a:solidFill>
          </p:spPr>
          <p:txBody>
            <a:bodyPr/>
            <a:lstStyle/>
            <a:p>
              <a:endParaRPr lang="nl-NL"/>
            </a:p>
          </p:txBody>
        </p:sp>
        <p:sp>
          <p:nvSpPr>
            <p:cNvPr id="28" name="TextBox 28"/>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rot="-10800000">
            <a:off x="14572500" y="3355457"/>
            <a:ext cx="2828405" cy="1080376"/>
            <a:chOff x="0" y="0"/>
            <a:chExt cx="969323" cy="370256"/>
          </a:xfrm>
        </p:grpSpPr>
        <p:sp>
          <p:nvSpPr>
            <p:cNvPr id="30" name="Freeform 30"/>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386264"/>
            </a:solidFill>
          </p:spPr>
          <p:txBody>
            <a:bodyPr/>
            <a:lstStyle/>
            <a:p>
              <a:endParaRPr lang="nl-NL"/>
            </a:p>
          </p:txBody>
        </p:sp>
        <p:sp>
          <p:nvSpPr>
            <p:cNvPr id="31" name="TextBox 31"/>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rot="-10800000">
            <a:off x="11163374" y="3355457"/>
            <a:ext cx="2828405" cy="1080376"/>
            <a:chOff x="0" y="0"/>
            <a:chExt cx="969323" cy="370256"/>
          </a:xfrm>
        </p:grpSpPr>
        <p:sp>
          <p:nvSpPr>
            <p:cNvPr id="33" name="Freeform 33"/>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518284"/>
            </a:solidFill>
          </p:spPr>
          <p:txBody>
            <a:bodyPr/>
            <a:lstStyle/>
            <a:p>
              <a:endParaRPr lang="nl-NL"/>
            </a:p>
          </p:txBody>
        </p:sp>
        <p:sp>
          <p:nvSpPr>
            <p:cNvPr id="34" name="TextBox 34"/>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5" name="Group 35"/>
          <p:cNvGrpSpPr/>
          <p:nvPr/>
        </p:nvGrpSpPr>
        <p:grpSpPr>
          <a:xfrm rot="-10800000">
            <a:off x="4355472" y="3355457"/>
            <a:ext cx="2828405" cy="1080376"/>
            <a:chOff x="0" y="0"/>
            <a:chExt cx="969323" cy="370256"/>
          </a:xfrm>
        </p:grpSpPr>
        <p:sp>
          <p:nvSpPr>
            <p:cNvPr id="36" name="Freeform 36"/>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A3D9DB"/>
            </a:solidFill>
          </p:spPr>
          <p:txBody>
            <a:bodyPr/>
            <a:lstStyle/>
            <a:p>
              <a:endParaRPr lang="nl-NL"/>
            </a:p>
          </p:txBody>
        </p:sp>
        <p:sp>
          <p:nvSpPr>
            <p:cNvPr id="37" name="TextBox 37"/>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sp>
        <p:nvSpPr>
          <p:cNvPr id="38" name="Freeform 38"/>
          <p:cNvSpPr/>
          <p:nvPr/>
        </p:nvSpPr>
        <p:spPr>
          <a:xfrm>
            <a:off x="14923763" y="235004"/>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12"/>
            <a:stretch>
              <a:fillRect/>
            </a:stretch>
          </a:blipFill>
        </p:spPr>
        <p:txBody>
          <a:bodyPr/>
          <a:lstStyle/>
          <a:p>
            <a:endParaRPr lang="nl-NL"/>
          </a:p>
        </p:txBody>
      </p:sp>
      <p:sp>
        <p:nvSpPr>
          <p:cNvPr id="39" name="TextBox 39"/>
          <p:cNvSpPr txBox="1"/>
          <p:nvPr/>
        </p:nvSpPr>
        <p:spPr>
          <a:xfrm>
            <a:off x="998772" y="3569239"/>
            <a:ext cx="2506665" cy="569091"/>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BLOOTSTELLING AAN INPUT:</a:t>
            </a:r>
          </a:p>
        </p:txBody>
      </p:sp>
      <p:sp>
        <p:nvSpPr>
          <p:cNvPr id="40" name="TextBox 40"/>
          <p:cNvSpPr txBox="1"/>
          <p:nvPr/>
        </p:nvSpPr>
        <p:spPr>
          <a:xfrm>
            <a:off x="529445" y="4569183"/>
            <a:ext cx="3247181" cy="5696038"/>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Leermateriaal:</a:t>
            </a:r>
            <a:r>
              <a:rPr lang="en-US" sz="1513" spc="63">
                <a:solidFill>
                  <a:srgbClr val="022A3D"/>
                </a:solidFill>
                <a:latin typeface="Open Sans"/>
                <a:ea typeface="Open Sans"/>
                <a:cs typeface="Open Sans"/>
                <a:sym typeface="Open Sans"/>
              </a:rPr>
              <a:t> Korte video of luisterfragment waarin een spreker zichzelf voorstelt en informatie over zijn/haar leven deelt. Zorg voor een visuele ondersteuning (bijv. met ondertitels of key visuals).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Tekstinput: </a:t>
            </a:r>
            <a:r>
              <a:rPr lang="en-US" sz="1513" spc="63">
                <a:solidFill>
                  <a:srgbClr val="022A3D"/>
                </a:solidFill>
                <a:latin typeface="Open Sans"/>
                <a:ea typeface="Open Sans"/>
                <a:cs typeface="Open Sans"/>
                <a:sym typeface="Open Sans"/>
              </a:rPr>
              <a:t>Geef leerlingen een eenvoudige geschreven versie van de luistertekst als ondersteuning.</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 </a:t>
            </a:r>
            <a:r>
              <a:rPr lang="en-US" sz="1513" spc="63">
                <a:solidFill>
                  <a:srgbClr val="022A3D"/>
                </a:solidFill>
                <a:latin typeface="Open Sans"/>
                <a:ea typeface="Open Sans"/>
                <a:cs typeface="Open Sans"/>
                <a:sym typeface="Open Sans"/>
              </a:rPr>
              <a:t>De leerlingen worden blootgesteld aan contextuele voorbeelden van hoe ze zichzelf kunnen voorstellen en basisinformatie uitwisselen.</a:t>
            </a:r>
          </a:p>
          <a:p>
            <a:pPr algn="l">
              <a:lnSpc>
                <a:spcPts val="1740"/>
              </a:lnSpc>
            </a:pPr>
            <a:r>
              <a:rPr lang="en-US" sz="1513" b="1" spc="63">
                <a:solidFill>
                  <a:srgbClr val="022A3D"/>
                </a:solidFill>
                <a:latin typeface="Open Sans Bold"/>
                <a:ea typeface="Open Sans Bold"/>
                <a:cs typeface="Open Sans Bold"/>
                <a:sym typeface="Open Sans Bold"/>
              </a:rPr>
              <a:t>Kerndoelen: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toont begrip van auditieve en audiovisuele fictie- en non-fictieteksten.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toont begrip van schriftelijke fictie- en non-fictieteksten.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1" name="TextBox 41"/>
          <p:cNvSpPr txBox="1"/>
          <p:nvPr/>
        </p:nvSpPr>
        <p:spPr>
          <a:xfrm>
            <a:off x="7811812" y="3569035"/>
            <a:ext cx="2506665" cy="658424"/>
          </a:xfrm>
          <a:prstGeom prst="rect">
            <a:avLst/>
          </a:prstGeom>
        </p:spPr>
        <p:txBody>
          <a:bodyPr lIns="0" tIns="0" rIns="0" bIns="0" rtlCol="0" anchor="t">
            <a:spAutoFit/>
          </a:bodyPr>
          <a:lstStyle/>
          <a:p>
            <a:pPr algn="ctr">
              <a:lnSpc>
                <a:spcPts val="2655"/>
              </a:lnSpc>
              <a:spcBef>
                <a:spcPct val="0"/>
              </a:spcBef>
            </a:pPr>
            <a:r>
              <a:rPr lang="en-US" sz="1896" b="1">
                <a:solidFill>
                  <a:srgbClr val="022A3D"/>
                </a:solidFill>
                <a:latin typeface="Open Sans Bold"/>
                <a:ea typeface="Open Sans Bold"/>
                <a:cs typeface="Open Sans Bold"/>
                <a:sym typeface="Open Sans Bold"/>
              </a:rPr>
              <a:t>VORMGERICHTE VERWERKING:</a:t>
            </a:r>
          </a:p>
        </p:txBody>
      </p:sp>
      <p:sp>
        <p:nvSpPr>
          <p:cNvPr id="42" name="TextBox 42"/>
          <p:cNvSpPr txBox="1"/>
          <p:nvPr/>
        </p:nvSpPr>
        <p:spPr>
          <a:xfrm>
            <a:off x="14670014" y="3624206"/>
            <a:ext cx="2716585" cy="324172"/>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PUSHED OUTPUT:</a:t>
            </a:r>
          </a:p>
        </p:txBody>
      </p:sp>
      <p:sp>
        <p:nvSpPr>
          <p:cNvPr id="43" name="TextBox 43"/>
          <p:cNvSpPr txBox="1"/>
          <p:nvPr/>
        </p:nvSpPr>
        <p:spPr>
          <a:xfrm>
            <a:off x="11246776" y="3599458"/>
            <a:ext cx="2745003" cy="658424"/>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STRATEGISCH HANDELEN:</a:t>
            </a:r>
          </a:p>
        </p:txBody>
      </p:sp>
      <p:sp>
        <p:nvSpPr>
          <p:cNvPr id="44" name="TextBox 44"/>
          <p:cNvSpPr txBox="1"/>
          <p:nvPr/>
        </p:nvSpPr>
        <p:spPr>
          <a:xfrm>
            <a:off x="4368376" y="3620858"/>
            <a:ext cx="2716585" cy="569091"/>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INHOUDSGERICHTE VERWERKING:</a:t>
            </a:r>
          </a:p>
        </p:txBody>
      </p:sp>
      <p:sp>
        <p:nvSpPr>
          <p:cNvPr id="45" name="TextBox 45"/>
          <p:cNvSpPr txBox="1"/>
          <p:nvPr/>
        </p:nvSpPr>
        <p:spPr>
          <a:xfrm>
            <a:off x="4052851" y="4588233"/>
            <a:ext cx="3131026" cy="41625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Opdracht</a:t>
            </a:r>
            <a:r>
              <a:rPr lang="en-US" sz="1513" spc="63">
                <a:solidFill>
                  <a:srgbClr val="022A3D"/>
                </a:solidFill>
                <a:latin typeface="Open Sans"/>
                <a:ea typeface="Open Sans"/>
                <a:cs typeface="Open Sans"/>
                <a:sym typeface="Open Sans"/>
              </a:rPr>
              <a:t>: Na het beluisteren en bekijken van de video's beantwoorden de leerlingen eenvoudige vragen.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Extra opdracht</a:t>
            </a:r>
            <a:r>
              <a:rPr lang="en-US" sz="1513" spc="63">
                <a:solidFill>
                  <a:srgbClr val="022A3D"/>
                </a:solidFill>
                <a:latin typeface="Open Sans"/>
                <a:ea typeface="Open Sans"/>
                <a:cs typeface="Open Sans"/>
                <a:sym typeface="Open Sans"/>
              </a:rPr>
              <a:t>: Laat leerlingen vergelijkingen maken met hun eigen situatie.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Begrijpen en betekenis halen uit eenvoudige input.</a:t>
            </a:r>
          </a:p>
          <a:p>
            <a:pPr algn="l">
              <a:lnSpc>
                <a:spcPts val="1740"/>
              </a:lnSpc>
            </a:pPr>
            <a:r>
              <a:rPr lang="en-US" sz="1513" b="1" spc="63">
                <a:solidFill>
                  <a:srgbClr val="022A3D"/>
                </a:solidFill>
                <a:latin typeface="Open Sans Bold"/>
                <a:ea typeface="Open Sans Bold"/>
                <a:cs typeface="Open Sans Bold"/>
                <a:sym typeface="Open Sans Bold"/>
              </a:rPr>
              <a:t>Kerndoel</a:t>
            </a:r>
            <a:r>
              <a:rPr lang="en-US" sz="1513" spc="63">
                <a:solidFill>
                  <a:srgbClr val="022A3D"/>
                </a:solidFill>
                <a:latin typeface="Open Sans"/>
                <a:ea typeface="Open Sans"/>
                <a:cs typeface="Open Sans"/>
                <a:sym typeface="Open Sans"/>
              </a:rPr>
              <a: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beschrijft cultuurgebonden aspecten en culturele diversiteit in fictie en non-fictie.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6" name="TextBox 46"/>
          <p:cNvSpPr txBox="1"/>
          <p:nvPr/>
        </p:nvSpPr>
        <p:spPr>
          <a:xfrm>
            <a:off x="7502625" y="4590962"/>
            <a:ext cx="3125039" cy="438158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Focus op taalvormen</a:t>
            </a:r>
            <a:r>
              <a:rPr lang="en-US" sz="1513" spc="63">
                <a:solidFill>
                  <a:srgbClr val="022A3D"/>
                </a:solidFill>
                <a:latin typeface="Open Sans"/>
                <a:ea typeface="Open Sans"/>
                <a:cs typeface="Open Sans"/>
                <a:sym typeface="Open Sans"/>
              </a:rPr>
              <a:t>: Oefen de structuren en zinsbouw die in de video of tekst zijn gebruikt. Laat leerlingen standaardzinnen herschrijven naar hun eigen situatie.</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Laat ze ook oefenen met chunks zoals: “Ik hou van…” en “In mijn vrije tijd…”</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Zorgen voor correcte grammaticale toepassing in de outputfase.</a:t>
            </a:r>
          </a:p>
          <a:p>
            <a:pPr algn="l">
              <a:lnSpc>
                <a:spcPts val="1740"/>
              </a:lnSpc>
            </a:pPr>
            <a:r>
              <a:rPr lang="en-US" sz="1513" b="1" spc="63">
                <a:solidFill>
                  <a:srgbClr val="022A3D"/>
                </a:solidFill>
                <a:latin typeface="Open Sans Bold"/>
                <a:ea typeface="Open Sans Bold"/>
                <a:cs typeface="Open Sans Bold"/>
                <a:sym typeface="Open Sans Bold"/>
              </a:rPr>
              <a:t>Kerndoel:</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schrijft in de doeltaal, afgestemd op doel, publiek en context.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7" name="TextBox 47"/>
          <p:cNvSpPr txBox="1"/>
          <p:nvPr/>
        </p:nvSpPr>
        <p:spPr>
          <a:xfrm>
            <a:off x="14471027" y="4588233"/>
            <a:ext cx="3563797" cy="59151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Verbinden van zelfpresentatie met sociale media en hedendaagse communicatieplatforms.</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Leerlingen stellen zichzelf kort voor in het doeltaal (1-2 minuten) aan een klasgenoot.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Een product ontwerpen dat aansluit bij hun interesse in sociale media, met platforms die ze vaak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Schrijfoefening</a:t>
            </a:r>
            <a:r>
              <a:rPr lang="en-US" sz="1513" spc="63">
                <a:solidFill>
                  <a:srgbClr val="022A3D"/>
                </a:solidFill>
                <a:latin typeface="Open Sans"/>
                <a:ea typeface="Open Sans"/>
                <a:cs typeface="Open Sans"/>
                <a:sym typeface="Open Sans"/>
              </a:rPr>
              <a:t>: Een korte tekst schrijven over zichzelf met behulp van voorbeeldzinnen-chunks en een woordenlijst.</a:t>
            </a:r>
          </a:p>
          <a:p>
            <a:pPr algn="l">
              <a:lnSpc>
                <a:spcPts val="1740"/>
              </a:lnSpc>
            </a:pPr>
            <a:r>
              <a:rPr lang="en-US" sz="1513" b="1" spc="63">
                <a:solidFill>
                  <a:srgbClr val="022A3D"/>
                </a:solidFill>
                <a:latin typeface="Open Sans Bold"/>
                <a:ea typeface="Open Sans Bold"/>
                <a:cs typeface="Open Sans Bold"/>
                <a:sym typeface="Open Sans Bold"/>
              </a:rPr>
              <a:t>Kerndoelen</a:t>
            </a:r>
            <a:r>
              <a:rPr lang="en-US" sz="1513" spc="63">
                <a:solidFill>
                  <a:srgbClr val="022A3D"/>
                </a:solidFill>
                <a:latin typeface="Open Sans"/>
                <a:ea typeface="Open Sans"/>
                <a:cs typeface="Open Sans"/>
                <a:sym typeface="Open Sans"/>
              </a:rPr>
              <a: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spreekt en voert gesprekken, afgestemd op doel, publiek en context.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stemt de communicatie af op de talige achtergrond van de ontvanger.</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experimenteert met de doeltaal op een creatieve manier.</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8" name="TextBox 48"/>
          <p:cNvSpPr txBox="1"/>
          <p:nvPr/>
        </p:nvSpPr>
        <p:spPr>
          <a:xfrm>
            <a:off x="10899289" y="4588233"/>
            <a:ext cx="3337524" cy="5476963"/>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Interculturele component</a:t>
            </a:r>
            <a:r>
              <a:rPr lang="en-US" sz="1513" spc="63">
                <a:solidFill>
                  <a:srgbClr val="022A3D"/>
                </a:solidFill>
                <a:latin typeface="Open Sans"/>
                <a:ea typeface="Open Sans"/>
                <a:cs typeface="Open Sans"/>
                <a:sym typeface="Open Sans"/>
              </a:rPr>
              <a:t>: Leerlingen bespreken korte culturele verschillen, bv:</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begroeten mensen elkaar in de doeltaal landen?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stel je je netjes voor in verschillende culturen?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Strategie</a:t>
            </a:r>
            <a:r>
              <a:rPr lang="en-US" sz="1513" spc="63">
                <a:solidFill>
                  <a:srgbClr val="022A3D"/>
                </a:solidFill>
                <a:latin typeface="Open Sans"/>
                <a:ea typeface="Open Sans"/>
                <a:cs typeface="Open Sans"/>
                <a:sym typeface="Open Sans"/>
              </a:rPr>
              <a:t>: Gebruik van visuele ondersteuning (chunks) om moeilijke woorden te omschrijven.</a:t>
            </a:r>
          </a:p>
          <a:p>
            <a:pPr algn="l">
              <a:lnSpc>
                <a:spcPts val="1740"/>
              </a:lnSpc>
            </a:pPr>
            <a:r>
              <a:rPr lang="en-US" sz="1513" b="1" spc="63">
                <a:solidFill>
                  <a:srgbClr val="022A3D"/>
                </a:solidFill>
                <a:latin typeface="Open Sans Bold"/>
                <a:ea typeface="Open Sans Bold"/>
                <a:cs typeface="Open Sans Bold"/>
                <a:sym typeface="Open Sans Bold"/>
              </a:rPr>
              <a:t>Kerndoelen</a:t>
            </a:r>
            <a:r>
              <a:rPr lang="en-US" sz="1513" spc="63">
                <a:solidFill>
                  <a:srgbClr val="022A3D"/>
                </a:solidFill>
                <a:latin typeface="Open Sans"/>
                <a:ea typeface="Open Sans"/>
                <a:cs typeface="Open Sans"/>
                <a:sym typeface="Open Sans"/>
              </a:rPr>
              <a:t>: </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stemt de communicatie af op de culturele en talige achtergrond van de ontvanger.</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beschrijft cultuurgebonden aspecten en culturele diversiteit.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verkent hoe het eigen taalleerproces wordt bevorderd (door reflectie op interculturele communicatie).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9" name="TextBox 49"/>
          <p:cNvSpPr txBox="1"/>
          <p:nvPr/>
        </p:nvSpPr>
        <p:spPr>
          <a:xfrm>
            <a:off x="2638986" y="387749"/>
            <a:ext cx="12031028" cy="1863617"/>
          </a:xfrm>
          <a:prstGeom prst="rect">
            <a:avLst/>
          </a:prstGeom>
        </p:spPr>
        <p:txBody>
          <a:bodyPr lIns="0" tIns="0" rIns="0" bIns="0" rtlCol="0" anchor="t">
            <a:spAutoFit/>
          </a:bodyPr>
          <a:lstStyle/>
          <a:p>
            <a:pPr algn="ctr">
              <a:lnSpc>
                <a:spcPts val="3219"/>
              </a:lnSpc>
            </a:pPr>
            <a:r>
              <a:rPr lang="en-US" sz="2799" b="1" spc="117">
                <a:solidFill>
                  <a:srgbClr val="022A3D"/>
                </a:solidFill>
                <a:latin typeface="Open Sans Bold"/>
                <a:ea typeface="Open Sans Bold"/>
                <a:cs typeface="Open Sans Bold"/>
                <a:sym typeface="Open Sans Bold"/>
              </a:rPr>
              <a:t>Schijf van Vijf MVT</a:t>
            </a:r>
          </a:p>
          <a:p>
            <a:pPr algn="ctr">
              <a:lnSpc>
                <a:spcPts val="2260"/>
              </a:lnSpc>
            </a:pPr>
            <a:r>
              <a:rPr lang="en-US" sz="1965" b="1" spc="82">
                <a:solidFill>
                  <a:srgbClr val="022A3D"/>
                </a:solidFill>
                <a:latin typeface="Open Sans Bold"/>
                <a:ea typeface="Open Sans Bold"/>
                <a:cs typeface="Open Sans Bold"/>
                <a:sym typeface="Open Sans Bold"/>
              </a:rPr>
              <a:t>Doel: Het koppelen van zelfpresentatie aan sociale media versterkt het begrip van auditieve en audiovisuele teksten en maakt taal leren betekenisvol en boeiend voor jongeren.</a:t>
            </a:r>
          </a:p>
          <a:p>
            <a:pPr algn="ctr">
              <a:lnSpc>
                <a:spcPts val="2260"/>
              </a:lnSpc>
            </a:pPr>
            <a:endParaRPr lang="en-US" sz="1965" b="1" spc="82">
              <a:solidFill>
                <a:srgbClr val="022A3D"/>
              </a:solidFill>
              <a:latin typeface="Open Sans Bold"/>
              <a:ea typeface="Open Sans Bold"/>
              <a:cs typeface="Open Sans Bold"/>
              <a:sym typeface="Open Sans Bold"/>
            </a:endParaRPr>
          </a:p>
          <a:p>
            <a:pPr algn="ctr">
              <a:lnSpc>
                <a:spcPts val="2490"/>
              </a:lnSpc>
            </a:pPr>
            <a:endParaRPr lang="en-US" sz="1965" b="1" spc="82">
              <a:solidFill>
                <a:srgbClr val="022A3D"/>
              </a:solidFill>
              <a:latin typeface="Open Sans Bold"/>
              <a:ea typeface="Open Sans Bold"/>
              <a:cs typeface="Open Sans Bold"/>
              <a:sym typeface="Open Sans 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983899" y="2432000"/>
            <a:ext cx="12645233" cy="45607"/>
          </a:xfrm>
          <a:prstGeom prst="line">
            <a:avLst/>
          </a:prstGeom>
          <a:ln w="28575" cap="flat">
            <a:solidFill>
              <a:srgbClr val="022A3D"/>
            </a:solidFill>
            <a:prstDash val="solid"/>
            <a:headEnd type="none" w="sm" len="sm"/>
            <a:tailEnd type="none" w="sm" len="sm"/>
          </a:ln>
        </p:spPr>
        <p:txBody>
          <a:bodyPr/>
          <a:lstStyle/>
          <a:p>
            <a:endParaRPr lang="nl-NL"/>
          </a:p>
        </p:txBody>
      </p:sp>
      <p:grpSp>
        <p:nvGrpSpPr>
          <p:cNvPr id="3" name="Group 3"/>
          <p:cNvGrpSpPr/>
          <p:nvPr/>
        </p:nvGrpSpPr>
        <p:grpSpPr>
          <a:xfrm rot="5518667">
            <a:off x="8419998" y="1727329"/>
            <a:ext cx="1500554" cy="1500554"/>
            <a:chOff x="0" y="0"/>
            <a:chExt cx="812800" cy="812800"/>
          </a:xfrm>
        </p:grpSpPr>
        <p:sp>
          <p:nvSpPr>
            <p:cNvPr id="4" name="Freeform 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5B2B4"/>
            </a:solidFill>
            <a:ln w="28575" cap="sq">
              <a:solidFill>
                <a:srgbClr val="022A3D"/>
              </a:solidFill>
              <a:prstDash val="solid"/>
              <a:miter/>
            </a:ln>
          </p:spPr>
          <p:txBody>
            <a:bodyPr/>
            <a:lstStyle/>
            <a:p>
              <a:endParaRPr lang="nl-NL"/>
            </a:p>
          </p:txBody>
        </p:sp>
        <p:sp>
          <p:nvSpPr>
            <p:cNvPr id="5" name="TextBox 5"/>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6" name="Group 6"/>
          <p:cNvGrpSpPr/>
          <p:nvPr/>
        </p:nvGrpSpPr>
        <p:grpSpPr>
          <a:xfrm rot="5518667">
            <a:off x="15231533" y="1725946"/>
            <a:ext cx="1418992" cy="1418992"/>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86264"/>
            </a:solidFill>
            <a:ln w="28575" cap="sq">
              <a:solidFill>
                <a:srgbClr val="022A3D"/>
              </a:solidFill>
              <a:prstDash val="solid"/>
              <a:miter/>
            </a:ln>
          </p:spPr>
          <p:txBody>
            <a:bodyPr/>
            <a:lstStyle/>
            <a:p>
              <a:endParaRPr lang="nl-NL"/>
            </a:p>
          </p:txBody>
        </p:sp>
        <p:sp>
          <p:nvSpPr>
            <p:cNvPr id="8" name="TextBox 8"/>
            <p:cNvSpPr txBox="1"/>
            <p:nvPr/>
          </p:nvSpPr>
          <p:spPr>
            <a:xfrm>
              <a:off x="76200" y="38100"/>
              <a:ext cx="660400" cy="698500"/>
            </a:xfrm>
            <a:prstGeom prst="rect">
              <a:avLst/>
            </a:prstGeom>
          </p:spPr>
          <p:txBody>
            <a:bodyPr lIns="60713" tIns="60713" rIns="60713" bIns="60713" rtlCol="0" anchor="ctr"/>
            <a:lstStyle/>
            <a:p>
              <a:pPr algn="ctr">
                <a:lnSpc>
                  <a:spcPts val="2660"/>
                </a:lnSpc>
              </a:pPr>
              <a:endParaRPr/>
            </a:p>
          </p:txBody>
        </p:sp>
      </p:grpSp>
      <p:grpSp>
        <p:nvGrpSpPr>
          <p:cNvPr id="9" name="Group 9"/>
          <p:cNvGrpSpPr/>
          <p:nvPr/>
        </p:nvGrpSpPr>
        <p:grpSpPr>
          <a:xfrm rot="5518667">
            <a:off x="4983053" y="1727329"/>
            <a:ext cx="1500554" cy="1500554"/>
            <a:chOff x="0" y="0"/>
            <a:chExt cx="812800" cy="812800"/>
          </a:xfrm>
        </p:grpSpPr>
        <p:sp>
          <p:nvSpPr>
            <p:cNvPr id="10" name="Freeform 1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A3D9DB"/>
            </a:solidFill>
            <a:ln w="28575" cap="sq">
              <a:solidFill>
                <a:srgbClr val="022A3D"/>
              </a:solidFill>
              <a:prstDash val="solid"/>
              <a:miter/>
            </a:ln>
          </p:spPr>
          <p:txBody>
            <a:bodyPr/>
            <a:lstStyle/>
            <a:p>
              <a:endParaRPr lang="nl-NL"/>
            </a:p>
          </p:txBody>
        </p:sp>
        <p:sp>
          <p:nvSpPr>
            <p:cNvPr id="11" name="TextBox 11"/>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12" name="Freeform 12"/>
          <p:cNvSpPr/>
          <p:nvPr/>
        </p:nvSpPr>
        <p:spPr>
          <a:xfrm>
            <a:off x="8823628" y="2017300"/>
            <a:ext cx="773983" cy="851381"/>
          </a:xfrm>
          <a:custGeom>
            <a:avLst/>
            <a:gdLst/>
            <a:ahLst/>
            <a:cxnLst/>
            <a:rect l="l" t="t" r="r" b="b"/>
            <a:pathLst>
              <a:path w="773983" h="851381">
                <a:moveTo>
                  <a:pt x="0" y="0"/>
                </a:moveTo>
                <a:lnTo>
                  <a:pt x="773983" y="0"/>
                </a:lnTo>
                <a:lnTo>
                  <a:pt x="773983" y="851381"/>
                </a:lnTo>
                <a:lnTo>
                  <a:pt x="0" y="8513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5322059" y="1965615"/>
            <a:ext cx="738868" cy="972194"/>
          </a:xfrm>
          <a:custGeom>
            <a:avLst/>
            <a:gdLst/>
            <a:ahLst/>
            <a:cxnLst/>
            <a:rect l="l" t="t" r="r" b="b"/>
            <a:pathLst>
              <a:path w="738868" h="972194">
                <a:moveTo>
                  <a:pt x="0" y="0"/>
                </a:moveTo>
                <a:lnTo>
                  <a:pt x="738867" y="0"/>
                </a:lnTo>
                <a:lnTo>
                  <a:pt x="738867" y="972195"/>
                </a:lnTo>
                <a:lnTo>
                  <a:pt x="0" y="97219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5629132" y="2010518"/>
            <a:ext cx="623793" cy="842964"/>
          </a:xfrm>
          <a:custGeom>
            <a:avLst/>
            <a:gdLst/>
            <a:ahLst/>
            <a:cxnLst/>
            <a:rect l="l" t="t" r="r" b="b"/>
            <a:pathLst>
              <a:path w="623793" h="842964">
                <a:moveTo>
                  <a:pt x="0" y="0"/>
                </a:moveTo>
                <a:lnTo>
                  <a:pt x="623794" y="0"/>
                </a:lnTo>
                <a:lnTo>
                  <a:pt x="623794" y="842964"/>
                </a:lnTo>
                <a:lnTo>
                  <a:pt x="0" y="84296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15" name="Group 15"/>
          <p:cNvGrpSpPr/>
          <p:nvPr/>
        </p:nvGrpSpPr>
        <p:grpSpPr>
          <a:xfrm rot="5518667">
            <a:off x="1483792" y="1701436"/>
            <a:ext cx="1500554" cy="1500554"/>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5F7F8"/>
            </a:solidFill>
            <a:ln w="28575" cap="sq">
              <a:solidFill>
                <a:srgbClr val="022A3D"/>
              </a:solidFill>
              <a:prstDash val="solid"/>
              <a:miter/>
            </a:ln>
          </p:spPr>
          <p:txBody>
            <a:bodyPr/>
            <a:lstStyle/>
            <a:p>
              <a:endParaRPr lang="nl-NL"/>
            </a:p>
          </p:txBody>
        </p:sp>
        <p:sp>
          <p:nvSpPr>
            <p:cNvPr id="17" name="TextBox 17"/>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18" name="Group 18"/>
          <p:cNvGrpSpPr/>
          <p:nvPr/>
        </p:nvGrpSpPr>
        <p:grpSpPr>
          <a:xfrm rot="5518667">
            <a:off x="11817774" y="1727329"/>
            <a:ext cx="1500554" cy="1500554"/>
            <a:chOff x="0" y="0"/>
            <a:chExt cx="812800" cy="812800"/>
          </a:xfrm>
        </p:grpSpPr>
        <p:sp>
          <p:nvSpPr>
            <p:cNvPr id="19" name="Freeform 1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18284"/>
            </a:solidFill>
            <a:ln w="28575" cap="sq">
              <a:solidFill>
                <a:srgbClr val="022A3D"/>
              </a:solidFill>
              <a:prstDash val="solid"/>
              <a:miter/>
            </a:ln>
          </p:spPr>
          <p:txBody>
            <a:bodyPr/>
            <a:lstStyle/>
            <a:p>
              <a:endParaRPr lang="nl-NL"/>
            </a:p>
          </p:txBody>
        </p:sp>
        <p:sp>
          <p:nvSpPr>
            <p:cNvPr id="20" name="TextBox 20"/>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21" name="Freeform 21"/>
          <p:cNvSpPr/>
          <p:nvPr/>
        </p:nvSpPr>
        <p:spPr>
          <a:xfrm>
            <a:off x="12141122" y="2045364"/>
            <a:ext cx="872908" cy="948813"/>
          </a:xfrm>
          <a:custGeom>
            <a:avLst/>
            <a:gdLst/>
            <a:ahLst/>
            <a:cxnLst/>
            <a:rect l="l" t="t" r="r" b="b"/>
            <a:pathLst>
              <a:path w="872908" h="948813">
                <a:moveTo>
                  <a:pt x="0" y="0"/>
                </a:moveTo>
                <a:lnTo>
                  <a:pt x="872908" y="0"/>
                </a:lnTo>
                <a:lnTo>
                  <a:pt x="872908" y="948813"/>
                </a:lnTo>
                <a:lnTo>
                  <a:pt x="0" y="94881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22" name="Freeform 22"/>
          <p:cNvSpPr/>
          <p:nvPr/>
        </p:nvSpPr>
        <p:spPr>
          <a:xfrm>
            <a:off x="1763843" y="2011237"/>
            <a:ext cx="940452" cy="863506"/>
          </a:xfrm>
          <a:custGeom>
            <a:avLst/>
            <a:gdLst/>
            <a:ahLst/>
            <a:cxnLst/>
            <a:rect l="l" t="t" r="r" b="b"/>
            <a:pathLst>
              <a:path w="940452" h="863506">
                <a:moveTo>
                  <a:pt x="0" y="0"/>
                </a:moveTo>
                <a:lnTo>
                  <a:pt x="940452" y="0"/>
                </a:lnTo>
                <a:lnTo>
                  <a:pt x="940452" y="863506"/>
                </a:lnTo>
                <a:lnTo>
                  <a:pt x="0" y="863506"/>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grpSp>
        <p:nvGrpSpPr>
          <p:cNvPr id="23" name="Group 23"/>
          <p:cNvGrpSpPr/>
          <p:nvPr/>
        </p:nvGrpSpPr>
        <p:grpSpPr>
          <a:xfrm rot="-10800000">
            <a:off x="819866" y="3355457"/>
            <a:ext cx="2828405" cy="1080376"/>
            <a:chOff x="0" y="0"/>
            <a:chExt cx="969323" cy="370256"/>
          </a:xfrm>
        </p:grpSpPr>
        <p:sp>
          <p:nvSpPr>
            <p:cNvPr id="24" name="Freeform 24"/>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D5F7F8"/>
            </a:solidFill>
          </p:spPr>
          <p:txBody>
            <a:bodyPr/>
            <a:lstStyle/>
            <a:p>
              <a:endParaRPr lang="nl-NL"/>
            </a:p>
          </p:txBody>
        </p:sp>
        <p:sp>
          <p:nvSpPr>
            <p:cNvPr id="25" name="TextBox 25"/>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rot="-10800000">
            <a:off x="7658693" y="3355457"/>
            <a:ext cx="2828405" cy="1080376"/>
            <a:chOff x="0" y="0"/>
            <a:chExt cx="969323" cy="370256"/>
          </a:xfrm>
        </p:grpSpPr>
        <p:sp>
          <p:nvSpPr>
            <p:cNvPr id="27" name="Freeform 27"/>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75B2B4"/>
            </a:solidFill>
          </p:spPr>
          <p:txBody>
            <a:bodyPr/>
            <a:lstStyle/>
            <a:p>
              <a:endParaRPr lang="nl-NL"/>
            </a:p>
          </p:txBody>
        </p:sp>
        <p:sp>
          <p:nvSpPr>
            <p:cNvPr id="28" name="TextBox 28"/>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rot="-10800000">
            <a:off x="14572500" y="3355457"/>
            <a:ext cx="2828405" cy="1080376"/>
            <a:chOff x="0" y="0"/>
            <a:chExt cx="969323" cy="370256"/>
          </a:xfrm>
        </p:grpSpPr>
        <p:sp>
          <p:nvSpPr>
            <p:cNvPr id="30" name="Freeform 30"/>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386264"/>
            </a:solidFill>
          </p:spPr>
          <p:txBody>
            <a:bodyPr/>
            <a:lstStyle/>
            <a:p>
              <a:endParaRPr lang="nl-NL"/>
            </a:p>
          </p:txBody>
        </p:sp>
        <p:sp>
          <p:nvSpPr>
            <p:cNvPr id="31" name="TextBox 31"/>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rot="-10800000">
            <a:off x="11163374" y="3355457"/>
            <a:ext cx="2828405" cy="1080376"/>
            <a:chOff x="0" y="0"/>
            <a:chExt cx="969323" cy="370256"/>
          </a:xfrm>
        </p:grpSpPr>
        <p:sp>
          <p:nvSpPr>
            <p:cNvPr id="33" name="Freeform 33"/>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518284"/>
            </a:solidFill>
          </p:spPr>
          <p:txBody>
            <a:bodyPr/>
            <a:lstStyle/>
            <a:p>
              <a:endParaRPr lang="nl-NL"/>
            </a:p>
          </p:txBody>
        </p:sp>
        <p:sp>
          <p:nvSpPr>
            <p:cNvPr id="34" name="TextBox 34"/>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5" name="Group 35"/>
          <p:cNvGrpSpPr/>
          <p:nvPr/>
        </p:nvGrpSpPr>
        <p:grpSpPr>
          <a:xfrm rot="-10800000">
            <a:off x="4355472" y="3355457"/>
            <a:ext cx="2828405" cy="1080376"/>
            <a:chOff x="0" y="0"/>
            <a:chExt cx="969323" cy="370256"/>
          </a:xfrm>
        </p:grpSpPr>
        <p:sp>
          <p:nvSpPr>
            <p:cNvPr id="36" name="Freeform 36"/>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A3D9DB"/>
            </a:solidFill>
          </p:spPr>
          <p:txBody>
            <a:bodyPr/>
            <a:lstStyle/>
            <a:p>
              <a:endParaRPr lang="nl-NL"/>
            </a:p>
          </p:txBody>
        </p:sp>
        <p:sp>
          <p:nvSpPr>
            <p:cNvPr id="37" name="TextBox 37"/>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sp>
        <p:nvSpPr>
          <p:cNvPr id="38" name="TextBox 38"/>
          <p:cNvSpPr txBox="1"/>
          <p:nvPr/>
        </p:nvSpPr>
        <p:spPr>
          <a:xfrm>
            <a:off x="7422002" y="4550133"/>
            <a:ext cx="3125039" cy="569603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Focus op taalvormen</a:t>
            </a:r>
            <a:r>
              <a:rPr lang="en-US" sz="1513" spc="63">
                <a:solidFill>
                  <a:srgbClr val="022A3D"/>
                </a:solidFill>
                <a:latin typeface="Open Sans"/>
                <a:ea typeface="Open Sans"/>
                <a:cs typeface="Open Sans"/>
                <a:sym typeface="Open Sans"/>
              </a:rPr>
              <a:t>: Oefen de structuren en zinsbouw die in de video of tekst zijn gebruikt. Laat leerlingen standaardzinnen herschrijven naar hun eigen situatie.</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Laat ze ook oefenen met chunks zoals: “Ik hou van…” en “In mijn vrije tijd…”</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Zorgen voor correcte grammaticale toepassing in de outputfase.</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a:t>
            </a:r>
            <a:r>
              <a:rPr lang="en-US" sz="1513" spc="63">
                <a:solidFill>
                  <a:srgbClr val="022A3D"/>
                </a:solidFill>
                <a:latin typeface="Open Sans"/>
                <a:ea typeface="Open Sans"/>
                <a:cs typeface="Open Sans"/>
                <a:sym typeface="Open Sans"/>
              </a:rPr>
              <a:t> 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7</a:t>
            </a:r>
            <a:r>
              <a:rPr lang="en-US" sz="1513" spc="63">
                <a:solidFill>
                  <a:srgbClr val="022A3D"/>
                </a:solidFill>
                <a:latin typeface="Open Sans"/>
                <a:ea typeface="Open Sans"/>
                <a:cs typeface="Open Sans"/>
                <a:sym typeface="Open Sans"/>
              </a:rPr>
              <a:t> Schrijven om te leren.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11 </a:t>
            </a:r>
            <a:r>
              <a:rPr lang="en-US" sz="1513" spc="63">
                <a:solidFill>
                  <a:srgbClr val="022A3D"/>
                </a:solidFill>
                <a:latin typeface="Open Sans"/>
                <a:ea typeface="Open Sans"/>
                <a:cs typeface="Open Sans"/>
                <a:sym typeface="Open Sans"/>
              </a:rPr>
              <a:t>Reflecteren op taalactiviteiten.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39" name="Freeform 39"/>
          <p:cNvSpPr/>
          <p:nvPr/>
        </p:nvSpPr>
        <p:spPr>
          <a:xfrm>
            <a:off x="14908968" y="269573"/>
            <a:ext cx="3111061" cy="1047391"/>
          </a:xfrm>
          <a:custGeom>
            <a:avLst/>
            <a:gdLst/>
            <a:ahLst/>
            <a:cxnLst/>
            <a:rect l="l" t="t" r="r" b="b"/>
            <a:pathLst>
              <a:path w="3111061" h="1047391">
                <a:moveTo>
                  <a:pt x="0" y="0"/>
                </a:moveTo>
                <a:lnTo>
                  <a:pt x="3111061" y="0"/>
                </a:lnTo>
                <a:lnTo>
                  <a:pt x="3111061" y="1047390"/>
                </a:lnTo>
                <a:lnTo>
                  <a:pt x="0" y="1047390"/>
                </a:lnTo>
                <a:lnTo>
                  <a:pt x="0" y="0"/>
                </a:lnTo>
                <a:close/>
              </a:path>
            </a:pathLst>
          </a:custGeom>
          <a:blipFill>
            <a:blip r:embed="rId12"/>
            <a:stretch>
              <a:fillRect/>
            </a:stretch>
          </a:blipFill>
        </p:spPr>
        <p:txBody>
          <a:bodyPr/>
          <a:lstStyle/>
          <a:p>
            <a:endParaRPr lang="nl-NL"/>
          </a:p>
        </p:txBody>
      </p:sp>
      <p:sp>
        <p:nvSpPr>
          <p:cNvPr id="40" name="TextBox 40"/>
          <p:cNvSpPr txBox="1"/>
          <p:nvPr/>
        </p:nvSpPr>
        <p:spPr>
          <a:xfrm>
            <a:off x="998772" y="3565906"/>
            <a:ext cx="2506665" cy="575757"/>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BLOOTSTELLING AAN INPUT:</a:t>
            </a:r>
          </a:p>
        </p:txBody>
      </p:sp>
      <p:sp>
        <p:nvSpPr>
          <p:cNvPr id="41" name="TextBox 41"/>
          <p:cNvSpPr txBox="1"/>
          <p:nvPr/>
        </p:nvSpPr>
        <p:spPr>
          <a:xfrm>
            <a:off x="519920" y="4590962"/>
            <a:ext cx="3247181" cy="59151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Leermateriaal:</a:t>
            </a:r>
            <a:r>
              <a:rPr lang="en-US" sz="1513" spc="63">
                <a:solidFill>
                  <a:srgbClr val="022A3D"/>
                </a:solidFill>
                <a:latin typeface="Open Sans"/>
                <a:ea typeface="Open Sans"/>
                <a:cs typeface="Open Sans"/>
                <a:sym typeface="Open Sans"/>
              </a:rPr>
              <a:t> Bekijk een korte video over huizen in een Frans- of Spaanstalig land en vergelijk dit met een Nederlandse context.</a:t>
            </a:r>
          </a:p>
          <a:p>
            <a:pPr algn="l">
              <a:lnSpc>
                <a:spcPts val="1740"/>
              </a:lnSpc>
            </a:pPr>
            <a:r>
              <a:rPr lang="en-US" sz="1513" spc="63">
                <a:solidFill>
                  <a:srgbClr val="022A3D"/>
                </a:solidFill>
                <a:latin typeface="Open Sans"/>
                <a:ea typeface="Open Sans"/>
                <a:cs typeface="Open Sans"/>
                <a:sym typeface="Open Sans"/>
              </a:rPr>
              <a:t>Zorg voor een visuele ondersteuning (bijv. met ondertitels of key visuals).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Tekstinput: </a:t>
            </a:r>
            <a:r>
              <a:rPr lang="en-US" sz="1513" spc="63">
                <a:solidFill>
                  <a:srgbClr val="022A3D"/>
                </a:solidFill>
                <a:latin typeface="Open Sans"/>
                <a:ea typeface="Open Sans"/>
                <a:cs typeface="Open Sans"/>
                <a:sym typeface="Open Sans"/>
              </a:rPr>
              <a:t>Geef leerlingen een eenvoudige geschreven versie van de luistertekst als ondersteuning.</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 </a:t>
            </a:r>
            <a:r>
              <a:rPr lang="en-US" sz="1513" spc="63">
                <a:solidFill>
                  <a:srgbClr val="022A3D"/>
                </a:solidFill>
                <a:latin typeface="Open Sans"/>
                <a:ea typeface="Open Sans"/>
                <a:cs typeface="Open Sans"/>
                <a:sym typeface="Open Sans"/>
              </a:rPr>
              <a:t>Bij beide vakken wordt er gewerkt aan het uitbreiden van woordenschat en tekstbegrip, wat leerlingen helpt om effectief informatie uit verschillende bronnen te halen.</a:t>
            </a:r>
          </a:p>
          <a:p>
            <a:pPr algn="l">
              <a:lnSpc>
                <a:spcPts val="1740"/>
              </a:lnSpc>
            </a:pPr>
            <a:r>
              <a:rPr lang="en-US" sz="1513" b="1" spc="63">
                <a:solidFill>
                  <a:srgbClr val="022A3D"/>
                </a:solidFill>
                <a:latin typeface="Open Sans Bold"/>
                <a:ea typeface="Open Sans Bold"/>
                <a:cs typeface="Open Sans Bold"/>
                <a:sym typeface="Open Sans Bold"/>
              </a:rPr>
              <a:t>Kerndoelen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3</a:t>
            </a:r>
            <a:r>
              <a:rPr lang="en-US" sz="1513" spc="63">
                <a:solidFill>
                  <a:srgbClr val="022A3D"/>
                </a:solidFill>
                <a:latin typeface="Open Sans"/>
                <a:ea typeface="Open Sans"/>
                <a:cs typeface="Open Sans"/>
                <a:sym typeface="Open Sans"/>
              </a:rPr>
              <a:t> Luisteren en lezen met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4</a:t>
            </a:r>
            <a:r>
              <a:rPr lang="en-US" sz="1513" spc="63">
                <a:solidFill>
                  <a:srgbClr val="022A3D"/>
                </a:solidFill>
                <a:latin typeface="Open Sans"/>
                <a:ea typeface="Open Sans"/>
                <a:cs typeface="Open Sans"/>
                <a:sym typeface="Open Sans"/>
              </a:rPr>
              <a:t> Luisteren en lezen met diep begrip.</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2" name="TextBox 42"/>
          <p:cNvSpPr txBox="1"/>
          <p:nvPr/>
        </p:nvSpPr>
        <p:spPr>
          <a:xfrm>
            <a:off x="7811812" y="3569035"/>
            <a:ext cx="2506665" cy="658424"/>
          </a:xfrm>
          <a:prstGeom prst="rect">
            <a:avLst/>
          </a:prstGeom>
        </p:spPr>
        <p:txBody>
          <a:bodyPr lIns="0" tIns="0" rIns="0" bIns="0" rtlCol="0" anchor="t">
            <a:spAutoFit/>
          </a:bodyPr>
          <a:lstStyle/>
          <a:p>
            <a:pPr algn="ctr">
              <a:lnSpc>
                <a:spcPts val="2655"/>
              </a:lnSpc>
              <a:spcBef>
                <a:spcPct val="0"/>
              </a:spcBef>
            </a:pPr>
            <a:r>
              <a:rPr lang="en-US" sz="1896" b="1">
                <a:solidFill>
                  <a:srgbClr val="022A3D"/>
                </a:solidFill>
                <a:latin typeface="Open Sans Bold"/>
                <a:ea typeface="Open Sans Bold"/>
                <a:cs typeface="Open Sans Bold"/>
                <a:sym typeface="Open Sans Bold"/>
              </a:rPr>
              <a:t>VORMGERICHTE VERWERKING:</a:t>
            </a:r>
          </a:p>
        </p:txBody>
      </p:sp>
      <p:sp>
        <p:nvSpPr>
          <p:cNvPr id="43" name="TextBox 43"/>
          <p:cNvSpPr txBox="1"/>
          <p:nvPr/>
        </p:nvSpPr>
        <p:spPr>
          <a:xfrm>
            <a:off x="14670014" y="3624206"/>
            <a:ext cx="2716585" cy="324172"/>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PUSHED OUTPUT:</a:t>
            </a:r>
          </a:p>
        </p:txBody>
      </p:sp>
      <p:sp>
        <p:nvSpPr>
          <p:cNvPr id="44" name="TextBox 44"/>
          <p:cNvSpPr txBox="1"/>
          <p:nvPr/>
        </p:nvSpPr>
        <p:spPr>
          <a:xfrm>
            <a:off x="11246776" y="3599458"/>
            <a:ext cx="2745003" cy="658424"/>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STRATEGISCH HANDELEN:</a:t>
            </a:r>
          </a:p>
        </p:txBody>
      </p:sp>
      <p:sp>
        <p:nvSpPr>
          <p:cNvPr id="45" name="TextBox 45"/>
          <p:cNvSpPr txBox="1"/>
          <p:nvPr/>
        </p:nvSpPr>
        <p:spPr>
          <a:xfrm>
            <a:off x="4368376" y="3617525"/>
            <a:ext cx="2716585" cy="575757"/>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INHOUDSGERICHTE VERWERKING:</a:t>
            </a:r>
          </a:p>
        </p:txBody>
      </p:sp>
      <p:sp>
        <p:nvSpPr>
          <p:cNvPr id="46" name="TextBox 46"/>
          <p:cNvSpPr txBox="1"/>
          <p:nvPr/>
        </p:nvSpPr>
        <p:spPr>
          <a:xfrm>
            <a:off x="4052851" y="4588233"/>
            <a:ext cx="3131026" cy="547696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Opdracht</a:t>
            </a:r>
            <a:r>
              <a:rPr lang="en-US" sz="1513" spc="63">
                <a:solidFill>
                  <a:srgbClr val="022A3D"/>
                </a:solidFill>
                <a:latin typeface="Open Sans"/>
                <a:ea typeface="Open Sans"/>
                <a:cs typeface="Open Sans"/>
                <a:sym typeface="Open Sans"/>
              </a:rPr>
              <a:t>: Na het beluisteren en bekijken van de video's beantwoorden de leerlingen eenvoudige vragen.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Begrijpen en betekenis halen uit eenvoudige input. Bij het vergelijken van culturele situaties leren ze niet alleen over de doeltaalcultuur, maar ook over hun eigen culturele positie en hoe dat hun interpretatie beïnvloedt.</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3</a:t>
            </a:r>
            <a:r>
              <a:rPr lang="en-US" sz="1513" spc="63">
                <a:solidFill>
                  <a:srgbClr val="022A3D"/>
                </a:solidFill>
                <a:latin typeface="Open Sans"/>
                <a:ea typeface="Open Sans"/>
                <a:cs typeface="Open Sans"/>
                <a:sym typeface="Open Sans"/>
              </a:rPr>
              <a:t> Luisteren en lezen met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4</a:t>
            </a:r>
            <a:r>
              <a:rPr lang="en-US" sz="1513" spc="63">
                <a:solidFill>
                  <a:srgbClr val="022A3D"/>
                </a:solidFill>
                <a:latin typeface="Open Sans"/>
                <a:ea typeface="Open Sans"/>
                <a:cs typeface="Open Sans"/>
                <a:sym typeface="Open Sans"/>
              </a:rPr>
              <a:t> Luisteren en lezen met diep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a:t>
            </a:r>
            <a:r>
              <a:rPr lang="en-US" sz="1513" spc="63">
                <a:solidFill>
                  <a:srgbClr val="022A3D"/>
                </a:solidFill>
                <a:latin typeface="Open Sans"/>
                <a:ea typeface="Open Sans"/>
                <a:cs typeface="Open Sans"/>
                <a:sym typeface="Open Sans"/>
              </a:rPr>
              <a:t> 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7" name="TextBox 47"/>
          <p:cNvSpPr txBox="1"/>
          <p:nvPr/>
        </p:nvSpPr>
        <p:spPr>
          <a:xfrm>
            <a:off x="14456233" y="4588233"/>
            <a:ext cx="3563797" cy="5257888"/>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Verbinden van zelfpresentatie met sociale media en hedendaagse communicatieplatforms.</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Leerlingen stellen zichzelf kort voor in het doeltaal (1-2 minuten) aan een klasgenoot.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Een product ontwerpen dat aansluit bij hun interesse in sociale media, met platforms die ze vaak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Schrijfoefening</a:t>
            </a:r>
            <a:r>
              <a:rPr lang="en-US" sz="1513" spc="63">
                <a:solidFill>
                  <a:srgbClr val="022A3D"/>
                </a:solidFill>
                <a:latin typeface="Open Sans"/>
                <a:ea typeface="Open Sans"/>
                <a:cs typeface="Open Sans"/>
                <a:sym typeface="Open Sans"/>
              </a:rPr>
              <a:t>: Een korte tekst schrijven over zichzelf met behulp van voorbeeldzinnen-chunks en een woordenlijst.</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 </a:t>
            </a:r>
            <a:r>
              <a:rPr lang="en-US" sz="1513" spc="63">
                <a:solidFill>
                  <a:srgbClr val="022A3D"/>
                </a:solidFill>
                <a:latin typeface="Open Sans"/>
                <a:ea typeface="Open Sans"/>
                <a:cs typeface="Open Sans"/>
                <a:sym typeface="Open Sans"/>
              </a:rPr>
              <a:t>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 </a:t>
            </a:r>
            <a:r>
              <a:rPr lang="en-US" sz="1513" spc="63">
                <a:solidFill>
                  <a:srgbClr val="022A3D"/>
                </a:solidFill>
                <a:latin typeface="Open Sans"/>
                <a:ea typeface="Open Sans"/>
                <a:cs typeface="Open Sans"/>
                <a:sym typeface="Open Sans"/>
              </a:rPr>
              <a:t>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8" name="TextBox 48"/>
          <p:cNvSpPr txBox="1"/>
          <p:nvPr/>
        </p:nvSpPr>
        <p:spPr>
          <a:xfrm>
            <a:off x="10880583" y="4550133"/>
            <a:ext cx="3337524" cy="569603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Interculturele component</a:t>
            </a:r>
            <a:r>
              <a:rPr lang="en-US" sz="1513" spc="63">
                <a:solidFill>
                  <a:srgbClr val="022A3D"/>
                </a:solidFill>
                <a:latin typeface="Open Sans"/>
                <a:ea typeface="Open Sans"/>
                <a:cs typeface="Open Sans"/>
                <a:sym typeface="Open Sans"/>
              </a:rPr>
              <a:t>: Leerlingen bespreken korte culturele verschillen, bv:</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begroeten mensen elkaar in de doeltaal landen?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stel je je netjes voor in verschillende culturen?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Strategie</a:t>
            </a:r>
            <a:r>
              <a:rPr lang="en-US" sz="1513" spc="63">
                <a:solidFill>
                  <a:srgbClr val="022A3D"/>
                </a:solidFill>
                <a:latin typeface="Open Sans"/>
                <a:ea typeface="Open Sans"/>
                <a:cs typeface="Open Sans"/>
                <a:sym typeface="Open Sans"/>
              </a:rPr>
              <a:t>: Beide vakken leggen nadruk op strategische vaardigheden zoals het selecteren van relevante bronnen, het reflecteren op het proces, en output aanpassen aan het doel en publiek.</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a:t>
            </a:r>
            <a:r>
              <a:rPr lang="en-US" sz="1513" spc="63">
                <a:solidFill>
                  <a:srgbClr val="022A3D"/>
                </a:solidFill>
                <a:latin typeface="Open Sans"/>
                <a:ea typeface="Open Sans"/>
                <a:cs typeface="Open Sans"/>
                <a:sym typeface="Open Sans"/>
              </a:rPr>
              <a:t> 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7</a:t>
            </a:r>
            <a:r>
              <a:rPr lang="en-US" sz="1513" spc="63">
                <a:solidFill>
                  <a:srgbClr val="022A3D"/>
                </a:solidFill>
                <a:latin typeface="Open Sans"/>
                <a:ea typeface="Open Sans"/>
                <a:cs typeface="Open Sans"/>
                <a:sym typeface="Open Sans"/>
              </a:rPr>
              <a:t> Schrijven om te leren.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11</a:t>
            </a:r>
            <a:r>
              <a:rPr lang="en-US" sz="1513" spc="63">
                <a:solidFill>
                  <a:srgbClr val="022A3D"/>
                </a:solidFill>
                <a:latin typeface="Open Sans"/>
                <a:ea typeface="Open Sans"/>
                <a:cs typeface="Open Sans"/>
                <a:sym typeface="Open Sans"/>
              </a:rPr>
              <a:t> Reflecteren op taalactiviteiten.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 </a:t>
            </a:r>
            <a:r>
              <a:rPr lang="en-US" sz="1513" spc="63">
                <a:solidFill>
                  <a:srgbClr val="022A3D"/>
                </a:solidFill>
                <a:latin typeface="Open Sans"/>
                <a:ea typeface="Open Sans"/>
                <a:cs typeface="Open Sans"/>
                <a:sym typeface="Open Sans"/>
              </a:rPr>
              <a:t>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9" name="TextBox 49"/>
          <p:cNvSpPr txBox="1"/>
          <p:nvPr/>
        </p:nvSpPr>
        <p:spPr>
          <a:xfrm>
            <a:off x="2638986" y="675667"/>
            <a:ext cx="12031028" cy="1292117"/>
          </a:xfrm>
          <a:prstGeom prst="rect">
            <a:avLst/>
          </a:prstGeom>
        </p:spPr>
        <p:txBody>
          <a:bodyPr lIns="0" tIns="0" rIns="0" bIns="0" rtlCol="0" anchor="t">
            <a:spAutoFit/>
          </a:bodyPr>
          <a:lstStyle/>
          <a:p>
            <a:pPr algn="ctr">
              <a:lnSpc>
                <a:spcPts val="3219"/>
              </a:lnSpc>
            </a:pPr>
            <a:r>
              <a:rPr lang="en-US" sz="2799" b="1" spc="117">
                <a:solidFill>
                  <a:srgbClr val="022A3D"/>
                </a:solidFill>
                <a:latin typeface="Open Sans Bold"/>
                <a:ea typeface="Open Sans Bold"/>
                <a:cs typeface="Open Sans Bold"/>
                <a:sym typeface="Open Sans Bold"/>
              </a:rPr>
              <a:t>Schijf van Vijf MVT</a:t>
            </a:r>
          </a:p>
          <a:p>
            <a:pPr algn="ctr">
              <a:lnSpc>
                <a:spcPts val="2260"/>
              </a:lnSpc>
            </a:pPr>
            <a:r>
              <a:rPr lang="en-US" sz="1965" b="1" spc="82">
                <a:solidFill>
                  <a:srgbClr val="022A3D"/>
                </a:solidFill>
                <a:latin typeface="Open Sans Bold"/>
                <a:ea typeface="Open Sans Bold"/>
                <a:cs typeface="Open Sans Bold"/>
                <a:sym typeface="Open Sans Bold"/>
              </a:rPr>
              <a:t>Doel: Koppeling van Kerndoelen Nederlands en Moderne Vreemde Talen (MVT)</a:t>
            </a:r>
          </a:p>
          <a:p>
            <a:pPr algn="ctr">
              <a:lnSpc>
                <a:spcPts val="2260"/>
              </a:lnSpc>
            </a:pPr>
            <a:endParaRPr lang="en-US" sz="1965" b="1" spc="82">
              <a:solidFill>
                <a:srgbClr val="022A3D"/>
              </a:solidFill>
              <a:latin typeface="Open Sans Bold"/>
              <a:ea typeface="Open Sans Bold"/>
              <a:cs typeface="Open Sans Bold"/>
              <a:sym typeface="Open Sans Bold"/>
            </a:endParaRPr>
          </a:p>
          <a:p>
            <a:pPr algn="ctr">
              <a:lnSpc>
                <a:spcPts val="2490"/>
              </a:lnSpc>
            </a:pPr>
            <a:endParaRPr lang="en-US" sz="1965" b="1" spc="82">
              <a:solidFill>
                <a:srgbClr val="022A3D"/>
              </a:solidFill>
              <a:latin typeface="Open Sans Bold"/>
              <a:ea typeface="Open Sans Bold"/>
              <a:cs typeface="Open Sans Bold"/>
              <a:sym typeface="Open Sans 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20309" y="2837066"/>
            <a:ext cx="2701412"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INPUT RECEPTIEF</a:t>
            </a:r>
          </a:p>
        </p:txBody>
      </p:sp>
      <p:sp>
        <p:nvSpPr>
          <p:cNvPr id="3" name="Freeform 3"/>
          <p:cNvSpPr/>
          <p:nvPr/>
        </p:nvSpPr>
        <p:spPr>
          <a:xfrm>
            <a:off x="2477111" y="3401522"/>
            <a:ext cx="1289220" cy="1256404"/>
          </a:xfrm>
          <a:custGeom>
            <a:avLst/>
            <a:gdLst/>
            <a:ahLst/>
            <a:cxnLst/>
            <a:rect l="l" t="t" r="r" b="b"/>
            <a:pathLst>
              <a:path w="1289220" h="1256404">
                <a:moveTo>
                  <a:pt x="0" y="0"/>
                </a:moveTo>
                <a:lnTo>
                  <a:pt x="1289221" y="0"/>
                </a:lnTo>
                <a:lnTo>
                  <a:pt x="1289221" y="1256404"/>
                </a:lnTo>
                <a:lnTo>
                  <a:pt x="0" y="125640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4" name="Freeform 4"/>
          <p:cNvSpPr/>
          <p:nvPr/>
        </p:nvSpPr>
        <p:spPr>
          <a:xfrm>
            <a:off x="597034" y="3795232"/>
            <a:ext cx="1777083" cy="1725386"/>
          </a:xfrm>
          <a:custGeom>
            <a:avLst/>
            <a:gdLst/>
            <a:ahLst/>
            <a:cxnLst/>
            <a:rect l="l" t="t" r="r" b="b"/>
            <a:pathLst>
              <a:path w="1777083" h="1725386">
                <a:moveTo>
                  <a:pt x="0" y="0"/>
                </a:moveTo>
                <a:lnTo>
                  <a:pt x="1777084" y="0"/>
                </a:lnTo>
                <a:lnTo>
                  <a:pt x="1777084" y="1725387"/>
                </a:lnTo>
                <a:lnTo>
                  <a:pt x="0" y="1725387"/>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grpSp>
        <p:nvGrpSpPr>
          <p:cNvPr id="5" name="Group 5"/>
          <p:cNvGrpSpPr/>
          <p:nvPr/>
        </p:nvGrpSpPr>
        <p:grpSpPr>
          <a:xfrm>
            <a:off x="3871107" y="1468648"/>
            <a:ext cx="8068904" cy="8393386"/>
            <a:chOff x="0" y="0"/>
            <a:chExt cx="1963589" cy="2042553"/>
          </a:xfrm>
        </p:grpSpPr>
        <p:sp>
          <p:nvSpPr>
            <p:cNvPr id="6" name="Freeform 6"/>
            <p:cNvSpPr/>
            <p:nvPr/>
          </p:nvSpPr>
          <p:spPr>
            <a:xfrm>
              <a:off x="0" y="0"/>
              <a:ext cx="1963589" cy="2042553"/>
            </a:xfrm>
            <a:custGeom>
              <a:avLst/>
              <a:gdLst/>
              <a:ahLst/>
              <a:cxnLst/>
              <a:rect l="l" t="t" r="r" b="b"/>
              <a:pathLst>
                <a:path w="1963589" h="2042553">
                  <a:moveTo>
                    <a:pt x="48933" y="0"/>
                  </a:moveTo>
                  <a:lnTo>
                    <a:pt x="1914656" y="0"/>
                  </a:lnTo>
                  <a:cubicBezTo>
                    <a:pt x="1927634" y="0"/>
                    <a:pt x="1940080" y="5155"/>
                    <a:pt x="1949257" y="14332"/>
                  </a:cubicBezTo>
                  <a:cubicBezTo>
                    <a:pt x="1958434" y="23509"/>
                    <a:pt x="1963589" y="35955"/>
                    <a:pt x="1963589" y="48933"/>
                  </a:cubicBezTo>
                  <a:lnTo>
                    <a:pt x="1963589" y="1993620"/>
                  </a:lnTo>
                  <a:cubicBezTo>
                    <a:pt x="1963589" y="2020645"/>
                    <a:pt x="1941681" y="2042553"/>
                    <a:pt x="1914656" y="2042553"/>
                  </a:cubicBezTo>
                  <a:lnTo>
                    <a:pt x="48933" y="2042553"/>
                  </a:lnTo>
                  <a:cubicBezTo>
                    <a:pt x="21908" y="2042553"/>
                    <a:pt x="0" y="2020645"/>
                    <a:pt x="0" y="1993620"/>
                  </a:cubicBezTo>
                  <a:lnTo>
                    <a:pt x="0" y="48933"/>
                  </a:lnTo>
                  <a:cubicBezTo>
                    <a:pt x="0" y="21908"/>
                    <a:pt x="21908" y="0"/>
                    <a:pt x="48933" y="0"/>
                  </a:cubicBezTo>
                  <a:close/>
                </a:path>
              </a:pathLst>
            </a:custGeom>
            <a:solidFill>
              <a:srgbClr val="F1F1F1"/>
            </a:solidFill>
          </p:spPr>
          <p:txBody>
            <a:bodyPr/>
            <a:lstStyle/>
            <a:p>
              <a:endParaRPr lang="nl-NL"/>
            </a:p>
          </p:txBody>
        </p:sp>
        <p:sp>
          <p:nvSpPr>
            <p:cNvPr id="7" name="TextBox 7"/>
            <p:cNvSpPr txBox="1"/>
            <p:nvPr/>
          </p:nvSpPr>
          <p:spPr>
            <a:xfrm>
              <a:off x="0" y="-38100"/>
              <a:ext cx="1963589" cy="2080653"/>
            </a:xfrm>
            <a:prstGeom prst="rect">
              <a:avLst/>
            </a:prstGeom>
          </p:spPr>
          <p:txBody>
            <a:bodyPr lIns="50800" tIns="50800" rIns="50800" bIns="50800" rtlCol="0" anchor="ctr"/>
            <a:lstStyle/>
            <a:p>
              <a:pPr algn="ctr">
                <a:lnSpc>
                  <a:spcPts val="3096"/>
                </a:lnSpc>
              </a:pPr>
              <a:endParaRPr/>
            </a:p>
          </p:txBody>
        </p:sp>
      </p:grpSp>
      <p:grpSp>
        <p:nvGrpSpPr>
          <p:cNvPr id="8" name="Group 8"/>
          <p:cNvGrpSpPr/>
          <p:nvPr/>
        </p:nvGrpSpPr>
        <p:grpSpPr>
          <a:xfrm>
            <a:off x="13196729" y="1521161"/>
            <a:ext cx="4534722" cy="8393386"/>
            <a:chOff x="0" y="0"/>
            <a:chExt cx="1103537" cy="2042553"/>
          </a:xfrm>
        </p:grpSpPr>
        <p:sp>
          <p:nvSpPr>
            <p:cNvPr id="9" name="Freeform 9"/>
            <p:cNvSpPr/>
            <p:nvPr/>
          </p:nvSpPr>
          <p:spPr>
            <a:xfrm>
              <a:off x="0" y="0"/>
              <a:ext cx="1103537" cy="2042553"/>
            </a:xfrm>
            <a:custGeom>
              <a:avLst/>
              <a:gdLst/>
              <a:ahLst/>
              <a:cxnLst/>
              <a:rect l="l" t="t" r="r" b="b"/>
              <a:pathLst>
                <a:path w="1103537" h="2042553">
                  <a:moveTo>
                    <a:pt x="87070" y="0"/>
                  </a:moveTo>
                  <a:lnTo>
                    <a:pt x="1016467" y="0"/>
                  </a:lnTo>
                  <a:cubicBezTo>
                    <a:pt x="1039559" y="0"/>
                    <a:pt x="1061706" y="9173"/>
                    <a:pt x="1078035" y="25502"/>
                  </a:cubicBezTo>
                  <a:cubicBezTo>
                    <a:pt x="1094364" y="41831"/>
                    <a:pt x="1103537" y="63978"/>
                    <a:pt x="1103537" y="87070"/>
                  </a:cubicBezTo>
                  <a:lnTo>
                    <a:pt x="1103537" y="1955483"/>
                  </a:lnTo>
                  <a:cubicBezTo>
                    <a:pt x="1103537" y="1978576"/>
                    <a:pt x="1094364" y="2000722"/>
                    <a:pt x="1078035" y="2017051"/>
                  </a:cubicBezTo>
                  <a:cubicBezTo>
                    <a:pt x="1061706" y="2033380"/>
                    <a:pt x="1039559" y="2042553"/>
                    <a:pt x="1016467" y="2042553"/>
                  </a:cubicBezTo>
                  <a:lnTo>
                    <a:pt x="87070" y="2042553"/>
                  </a:lnTo>
                  <a:cubicBezTo>
                    <a:pt x="63978" y="2042553"/>
                    <a:pt x="41831" y="2033380"/>
                    <a:pt x="25502" y="2017051"/>
                  </a:cubicBezTo>
                  <a:cubicBezTo>
                    <a:pt x="9173" y="2000722"/>
                    <a:pt x="0" y="1978576"/>
                    <a:pt x="0" y="1955483"/>
                  </a:cubicBezTo>
                  <a:lnTo>
                    <a:pt x="0" y="87070"/>
                  </a:lnTo>
                  <a:cubicBezTo>
                    <a:pt x="0" y="63978"/>
                    <a:pt x="9173" y="41831"/>
                    <a:pt x="25502" y="25502"/>
                  </a:cubicBezTo>
                  <a:cubicBezTo>
                    <a:pt x="41831" y="9173"/>
                    <a:pt x="63978" y="0"/>
                    <a:pt x="87070" y="0"/>
                  </a:cubicBezTo>
                  <a:close/>
                </a:path>
              </a:pathLst>
            </a:custGeom>
            <a:solidFill>
              <a:srgbClr val="F1F1F1"/>
            </a:solidFill>
          </p:spPr>
          <p:txBody>
            <a:bodyPr/>
            <a:lstStyle/>
            <a:p>
              <a:endParaRPr lang="nl-NL"/>
            </a:p>
          </p:txBody>
        </p:sp>
        <p:sp>
          <p:nvSpPr>
            <p:cNvPr id="10" name="TextBox 10"/>
            <p:cNvSpPr txBox="1"/>
            <p:nvPr/>
          </p:nvSpPr>
          <p:spPr>
            <a:xfrm>
              <a:off x="0" y="-38100"/>
              <a:ext cx="1103537" cy="2080653"/>
            </a:xfrm>
            <a:prstGeom prst="rect">
              <a:avLst/>
            </a:prstGeom>
          </p:spPr>
          <p:txBody>
            <a:bodyPr lIns="50800" tIns="50800" rIns="50800" bIns="50800" rtlCol="0" anchor="ctr"/>
            <a:lstStyle/>
            <a:p>
              <a:pPr algn="ctr">
                <a:lnSpc>
                  <a:spcPts val="3096"/>
                </a:lnSpc>
              </a:pPr>
              <a:endParaRPr/>
            </a:p>
          </p:txBody>
        </p:sp>
      </p:grpSp>
      <p:sp>
        <p:nvSpPr>
          <p:cNvPr id="11" name="TextBox 11"/>
          <p:cNvSpPr txBox="1"/>
          <p:nvPr/>
        </p:nvSpPr>
        <p:spPr>
          <a:xfrm>
            <a:off x="4318544" y="2210010"/>
            <a:ext cx="7234848" cy="7652025"/>
          </a:xfrm>
          <a:prstGeom prst="rect">
            <a:avLst/>
          </a:prstGeom>
        </p:spPr>
        <p:txBody>
          <a:bodyPr lIns="0" tIns="0" rIns="0" bIns="0" rtlCol="0" anchor="t">
            <a:spAutoFit/>
          </a:bodyPr>
          <a:lstStyle/>
          <a:p>
            <a:pPr algn="l">
              <a:lnSpc>
                <a:spcPts val="2546"/>
              </a:lnSpc>
            </a:pPr>
            <a:r>
              <a:rPr lang="en-US" sz="1818" b="1">
                <a:solidFill>
                  <a:srgbClr val="000000"/>
                </a:solidFill>
                <a:latin typeface="Open Sans Bold"/>
                <a:ea typeface="Open Sans Bold"/>
                <a:cs typeface="Open Sans Bold"/>
                <a:sym typeface="Open Sans Bold"/>
              </a:rPr>
              <a:t>Activiteit</a:t>
            </a:r>
            <a:r>
              <a:rPr lang="en-US" sz="1818">
                <a:solidFill>
                  <a:srgbClr val="000000"/>
                </a:solidFill>
                <a:latin typeface="Open Sans"/>
                <a:ea typeface="Open Sans"/>
                <a:cs typeface="Open Sans"/>
                <a:sym typeface="Open Sans"/>
              </a:rPr>
              <a:t>: </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Kijk naar een voorbeeld van een Instagram Story in de doeltaal waarin een fictieve persoon zichzelf voorstelt. Dit kan een video, een korte presentatie of een voorbeeldtekst zijn met visuals.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Lees een voorbeeldgesprek waarin twee fictieve leerlingen elkaar leren kennen via WhatsApp.</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Bekijk een voorbeeldvideo of vlog waarin een spreker zichzelf voorstelt. Identificeer welke onderdelen (zoals naam, woonplaats, hobby’s) belangrijk zijn.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Luister naar een korte podcast waarin een spreker zichzelf voorstelt. Noteer nieuwe woorden en standaardzinnen.</a:t>
            </a:r>
          </a:p>
          <a:p>
            <a:pPr algn="l">
              <a:lnSpc>
                <a:spcPts val="2546"/>
              </a:lnSpc>
            </a:pPr>
            <a:r>
              <a:rPr lang="en-US" sz="1818" b="1">
                <a:solidFill>
                  <a:srgbClr val="000000"/>
                </a:solidFill>
                <a:latin typeface="Open Sans Bold"/>
                <a:ea typeface="Open Sans Bold"/>
                <a:cs typeface="Open Sans Bold"/>
                <a:sym typeface="Open Sans Bold"/>
              </a:rPr>
              <a:t>Tekstinput:</a:t>
            </a:r>
            <a:r>
              <a:rPr lang="en-US" sz="1818">
                <a:solidFill>
                  <a:srgbClr val="000000"/>
                </a:solidFill>
                <a:latin typeface="Open Sans"/>
                <a:ea typeface="Open Sans"/>
                <a:cs typeface="Open Sans"/>
                <a:sym typeface="Open Sans"/>
              </a:rPr>
              <a:t> Geef leerlingen een eenvoudige geschreven versie van de luistertekst als ondersteuning.</a:t>
            </a:r>
          </a:p>
          <a:p>
            <a:pPr algn="l">
              <a:lnSpc>
                <a:spcPts val="2546"/>
              </a:lnSpc>
            </a:pPr>
            <a:endParaRPr lang="en-US" sz="1818">
              <a:solidFill>
                <a:srgbClr val="000000"/>
              </a:solidFill>
              <a:latin typeface="Open Sans"/>
              <a:ea typeface="Open Sans"/>
              <a:cs typeface="Open Sans"/>
              <a:sym typeface="Open Sans"/>
            </a:endParaRPr>
          </a:p>
          <a:p>
            <a:pPr algn="l">
              <a:lnSpc>
                <a:spcPts val="2546"/>
              </a:lnSpc>
            </a:pPr>
            <a:r>
              <a:rPr lang="en-US" sz="1818" b="1">
                <a:solidFill>
                  <a:srgbClr val="000000"/>
                </a:solidFill>
                <a:latin typeface="Open Sans Bold"/>
                <a:ea typeface="Open Sans Bold"/>
                <a:cs typeface="Open Sans Bold"/>
                <a:sym typeface="Open Sans Bold"/>
              </a:rPr>
              <a:t>Doel</a:t>
            </a:r>
            <a:r>
              <a:rPr lang="en-US" sz="1818">
                <a:solidFill>
                  <a:srgbClr val="000000"/>
                </a:solidFill>
                <a:latin typeface="Open Sans"/>
                <a:ea typeface="Open Sans"/>
                <a:cs typeface="Open Sans"/>
                <a:sym typeface="Open Sans"/>
              </a:rPr>
              <a:t>: De leerlingen worden blootgesteld aan contextuele voorbeelden van hoe ze zichzelf kunnen voorstellen en basisinformatie uitwisselen.</a:t>
            </a:r>
          </a:p>
          <a:p>
            <a:pPr algn="l">
              <a:lnSpc>
                <a:spcPts val="2546"/>
              </a:lnSpc>
            </a:pPr>
            <a:r>
              <a:rPr lang="en-US" sz="1818" b="1">
                <a:solidFill>
                  <a:srgbClr val="000000"/>
                </a:solidFill>
                <a:latin typeface="Open Sans Bold"/>
                <a:ea typeface="Open Sans Bold"/>
                <a:cs typeface="Open Sans Bold"/>
                <a:sym typeface="Open Sans Bold"/>
              </a:rPr>
              <a:t>Kerndoel betrokken</a:t>
            </a:r>
            <a:r>
              <a:rPr lang="en-US" sz="1818">
                <a:solidFill>
                  <a:srgbClr val="000000"/>
                </a:solidFill>
                <a:latin typeface="Open Sans"/>
                <a:ea typeface="Open Sans"/>
                <a:cs typeface="Open Sans"/>
                <a:sym typeface="Open Sans"/>
              </a:rPr>
              <a: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De leerling toont begrip van auditieve en audiovisuele fictie- en non-fictieteksten.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De leerling toont begrip van schriftelijke fictie- en non-fictieteksten.</a:t>
            </a:r>
          </a:p>
          <a:p>
            <a:pPr algn="l">
              <a:lnSpc>
                <a:spcPts val="2546"/>
              </a:lnSpc>
            </a:pPr>
            <a:endParaRPr lang="en-US" sz="1818">
              <a:solidFill>
                <a:srgbClr val="000000"/>
              </a:solidFill>
              <a:latin typeface="Open Sans"/>
              <a:ea typeface="Open Sans"/>
              <a:cs typeface="Open Sans"/>
              <a:sym typeface="Open Sans"/>
            </a:endParaRPr>
          </a:p>
        </p:txBody>
      </p:sp>
      <p:sp>
        <p:nvSpPr>
          <p:cNvPr id="12" name="Freeform 12"/>
          <p:cNvSpPr/>
          <p:nvPr/>
        </p:nvSpPr>
        <p:spPr>
          <a:xfrm>
            <a:off x="14950179" y="20514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6"/>
            <a:stretch>
              <a:fillRect/>
            </a:stretch>
          </a:blipFill>
        </p:spPr>
        <p:txBody>
          <a:bodyPr/>
          <a:lstStyle/>
          <a:p>
            <a:endParaRPr lang="nl-NL"/>
          </a:p>
        </p:txBody>
      </p:sp>
      <p:sp>
        <p:nvSpPr>
          <p:cNvPr id="13" name="TextBox 13"/>
          <p:cNvSpPr txBox="1"/>
          <p:nvPr/>
        </p:nvSpPr>
        <p:spPr>
          <a:xfrm>
            <a:off x="3871107" y="757237"/>
            <a:ext cx="4538649"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Blootstelling aan Input</a:t>
            </a:r>
          </a:p>
        </p:txBody>
      </p:sp>
      <p:sp>
        <p:nvSpPr>
          <p:cNvPr id="14" name="TextBox 14"/>
          <p:cNvSpPr txBox="1"/>
          <p:nvPr/>
        </p:nvSpPr>
        <p:spPr>
          <a:xfrm>
            <a:off x="3871107" y="1679452"/>
            <a:ext cx="7984748" cy="523541"/>
          </a:xfrm>
          <a:prstGeom prst="rect">
            <a:avLst/>
          </a:prstGeom>
        </p:spPr>
        <p:txBody>
          <a:bodyPr lIns="0" tIns="0" rIns="0" bIns="0" rtlCol="0" anchor="t">
            <a:spAutoFit/>
          </a:bodyPr>
          <a:lstStyle/>
          <a:p>
            <a:pPr algn="ctr">
              <a:lnSpc>
                <a:spcPts val="2068"/>
              </a:lnSpc>
            </a:pPr>
            <a:r>
              <a:rPr lang="en-US" sz="2089" b="1" spc="-137">
                <a:solidFill>
                  <a:srgbClr val="3A3937"/>
                </a:solidFill>
                <a:latin typeface="Open Sans Bold"/>
                <a:ea typeface="Open Sans Bold"/>
                <a:cs typeface="Open Sans Bold"/>
                <a:sym typeface="Open Sans Bold"/>
              </a:rPr>
              <a:t>Audiovisuele bronnen: audiovisuele fictie- en non-fictieteksten. </a:t>
            </a:r>
          </a:p>
          <a:p>
            <a:pPr marL="0" lvl="0" indent="0" algn="ctr">
              <a:lnSpc>
                <a:spcPts val="2068"/>
              </a:lnSpc>
            </a:pPr>
            <a:endParaRPr lang="en-US" sz="2089" b="1" spc="-137">
              <a:solidFill>
                <a:srgbClr val="3A3937"/>
              </a:solidFill>
              <a:latin typeface="Open Sans Bold"/>
              <a:ea typeface="Open Sans Bold"/>
              <a:cs typeface="Open Sans Bold"/>
              <a:sym typeface="Open Sans Bold"/>
            </a:endParaRPr>
          </a:p>
        </p:txBody>
      </p:sp>
      <p:sp>
        <p:nvSpPr>
          <p:cNvPr id="15" name="TextBox 15"/>
          <p:cNvSpPr txBox="1"/>
          <p:nvPr/>
        </p:nvSpPr>
        <p:spPr>
          <a:xfrm>
            <a:off x="13392281" y="1877554"/>
            <a:ext cx="4047923" cy="7652025"/>
          </a:xfrm>
          <a:prstGeom prst="rect">
            <a:avLst/>
          </a:prstGeom>
        </p:spPr>
        <p:txBody>
          <a:bodyPr lIns="0" tIns="0" rIns="0" bIns="0" rtlCol="0" anchor="t">
            <a:spAutoFit/>
          </a:bodyPr>
          <a:lstStyle/>
          <a:p>
            <a:pPr marL="392689" lvl="1" indent="-196344" algn="l">
              <a:lnSpc>
                <a:spcPts val="2546"/>
              </a:lnSpc>
              <a:buFont typeface="Arial"/>
              <a:buChar char="•"/>
            </a:pPr>
            <a:r>
              <a:rPr lang="en-US" sz="1818">
                <a:solidFill>
                  <a:srgbClr val="000000"/>
                </a:solidFill>
                <a:latin typeface="Open Sans"/>
                <a:ea typeface="Open Sans"/>
                <a:cs typeface="Open Sans"/>
                <a:sym typeface="Open Sans"/>
              </a:rPr>
              <a:t>YouTube kanalen met taalleervlogs of culturele content.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TikTok-accounts van native speakers.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Podcast-afleveringen en audiomateriaal.</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Websites met korte teksten en voorbeeldprofielen.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FakeWhatsApp en Chat Simulators.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Video’s over zelfpresentatie en cultuurverschillen.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Video's van moedertaalsprekers (self-introductions).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Kanalen die bieden korte video's met ondertitels.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Liedjes die helpen met uitspraak, klankherkenning en eenvoudige woordenschat.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Korte luisterfragmenten, speciaal gemaakt voor taalstudenten.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Apps die bieden interactieve manieren om luisteren en spreken te oefenen.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2146257" y="4439316"/>
            <a:ext cx="1488908" cy="723982"/>
          </a:xfrm>
          <a:custGeom>
            <a:avLst/>
            <a:gdLst/>
            <a:ahLst/>
            <a:cxnLst/>
            <a:rect l="l" t="t" r="r" b="b"/>
            <a:pathLst>
              <a:path w="1488908" h="723982">
                <a:moveTo>
                  <a:pt x="0" y="0"/>
                </a:moveTo>
                <a:lnTo>
                  <a:pt x="1488908" y="0"/>
                </a:lnTo>
                <a:lnTo>
                  <a:pt x="1488908" y="723981"/>
                </a:lnTo>
                <a:lnTo>
                  <a:pt x="0" y="7239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3" name="Freeform 3"/>
          <p:cNvSpPr/>
          <p:nvPr/>
        </p:nvSpPr>
        <p:spPr>
          <a:xfrm flipH="1" flipV="1">
            <a:off x="1616285" y="5258160"/>
            <a:ext cx="1488908" cy="723982"/>
          </a:xfrm>
          <a:custGeom>
            <a:avLst/>
            <a:gdLst/>
            <a:ahLst/>
            <a:cxnLst/>
            <a:rect l="l" t="t" r="r" b="b"/>
            <a:pathLst>
              <a:path w="1488908" h="723982">
                <a:moveTo>
                  <a:pt x="1488909" y="723982"/>
                </a:moveTo>
                <a:lnTo>
                  <a:pt x="0" y="723982"/>
                </a:lnTo>
                <a:lnTo>
                  <a:pt x="0" y="0"/>
                </a:lnTo>
                <a:lnTo>
                  <a:pt x="1488909" y="0"/>
                </a:lnTo>
                <a:lnTo>
                  <a:pt x="1488909" y="723982"/>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4" name="Freeform 4"/>
          <p:cNvSpPr/>
          <p:nvPr/>
        </p:nvSpPr>
        <p:spPr>
          <a:xfrm>
            <a:off x="3890826" y="4399606"/>
            <a:ext cx="1371470" cy="1487788"/>
          </a:xfrm>
          <a:custGeom>
            <a:avLst/>
            <a:gdLst/>
            <a:ahLst/>
            <a:cxnLst/>
            <a:rect l="l" t="t" r="r" b="b"/>
            <a:pathLst>
              <a:path w="1371470" h="1487788">
                <a:moveTo>
                  <a:pt x="0" y="0"/>
                </a:moveTo>
                <a:lnTo>
                  <a:pt x="1371470" y="0"/>
                </a:lnTo>
                <a:lnTo>
                  <a:pt x="1371470" y="1487788"/>
                </a:lnTo>
                <a:lnTo>
                  <a:pt x="0" y="148778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5" name="Freeform 5"/>
          <p:cNvSpPr/>
          <p:nvPr/>
        </p:nvSpPr>
        <p:spPr>
          <a:xfrm>
            <a:off x="491441" y="4439316"/>
            <a:ext cx="1298260" cy="1408369"/>
          </a:xfrm>
          <a:custGeom>
            <a:avLst/>
            <a:gdLst/>
            <a:ahLst/>
            <a:cxnLst/>
            <a:rect l="l" t="t" r="r" b="b"/>
            <a:pathLst>
              <a:path w="1298260" h="1408369">
                <a:moveTo>
                  <a:pt x="0" y="0"/>
                </a:moveTo>
                <a:lnTo>
                  <a:pt x="1298260" y="0"/>
                </a:lnTo>
                <a:lnTo>
                  <a:pt x="1298260" y="1408368"/>
                </a:lnTo>
                <a:lnTo>
                  <a:pt x="0" y="1408368"/>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6" name="Group 6"/>
          <p:cNvGrpSpPr/>
          <p:nvPr/>
        </p:nvGrpSpPr>
        <p:grpSpPr>
          <a:xfrm>
            <a:off x="6010609" y="1879208"/>
            <a:ext cx="5784761" cy="8016372"/>
            <a:chOff x="0" y="0"/>
            <a:chExt cx="1370434" cy="1899112"/>
          </a:xfrm>
        </p:grpSpPr>
        <p:sp>
          <p:nvSpPr>
            <p:cNvPr id="7" name="Freeform 7"/>
            <p:cNvSpPr/>
            <p:nvPr/>
          </p:nvSpPr>
          <p:spPr>
            <a:xfrm>
              <a:off x="0" y="0"/>
              <a:ext cx="1370434" cy="1899112"/>
            </a:xfrm>
            <a:custGeom>
              <a:avLst/>
              <a:gdLst/>
              <a:ahLst/>
              <a:cxnLst/>
              <a:rect l="l" t="t" r="r" b="b"/>
              <a:pathLst>
                <a:path w="1370434" h="1899112">
                  <a:moveTo>
                    <a:pt x="68255" y="0"/>
                  </a:moveTo>
                  <a:lnTo>
                    <a:pt x="1302179" y="0"/>
                  </a:lnTo>
                  <a:cubicBezTo>
                    <a:pt x="1339875" y="0"/>
                    <a:pt x="1370434" y="30559"/>
                    <a:pt x="1370434" y="68255"/>
                  </a:cubicBezTo>
                  <a:lnTo>
                    <a:pt x="1370434" y="1830857"/>
                  </a:lnTo>
                  <a:cubicBezTo>
                    <a:pt x="1370434" y="1868553"/>
                    <a:pt x="1339875" y="1899112"/>
                    <a:pt x="1302179" y="1899112"/>
                  </a:cubicBezTo>
                  <a:lnTo>
                    <a:pt x="68255" y="1899112"/>
                  </a:lnTo>
                  <a:cubicBezTo>
                    <a:pt x="30559" y="1899112"/>
                    <a:pt x="0" y="1868553"/>
                    <a:pt x="0" y="1830857"/>
                  </a:cubicBezTo>
                  <a:lnTo>
                    <a:pt x="0" y="68255"/>
                  </a:lnTo>
                  <a:cubicBezTo>
                    <a:pt x="0" y="30559"/>
                    <a:pt x="30559" y="0"/>
                    <a:pt x="68255" y="0"/>
                  </a:cubicBezTo>
                  <a:close/>
                </a:path>
              </a:pathLst>
            </a:custGeom>
            <a:solidFill>
              <a:srgbClr val="F1F1F1"/>
            </a:solidFill>
          </p:spPr>
          <p:txBody>
            <a:bodyPr/>
            <a:lstStyle/>
            <a:p>
              <a:endParaRPr lang="nl-NL"/>
            </a:p>
          </p:txBody>
        </p:sp>
        <p:sp>
          <p:nvSpPr>
            <p:cNvPr id="8" name="TextBox 8"/>
            <p:cNvSpPr txBox="1"/>
            <p:nvPr/>
          </p:nvSpPr>
          <p:spPr>
            <a:xfrm>
              <a:off x="0" y="-38100"/>
              <a:ext cx="1370434" cy="1937212"/>
            </a:xfrm>
            <a:prstGeom prst="rect">
              <a:avLst/>
            </a:prstGeom>
          </p:spPr>
          <p:txBody>
            <a:bodyPr lIns="50800" tIns="50800" rIns="50800" bIns="50800" rtlCol="0" anchor="ctr"/>
            <a:lstStyle/>
            <a:p>
              <a:pPr algn="ctr">
                <a:lnSpc>
                  <a:spcPts val="3096"/>
                </a:lnSpc>
              </a:pPr>
              <a:endParaRPr/>
            </a:p>
          </p:txBody>
        </p:sp>
      </p:grpSp>
      <p:grpSp>
        <p:nvGrpSpPr>
          <p:cNvPr id="9" name="Group 9"/>
          <p:cNvGrpSpPr/>
          <p:nvPr/>
        </p:nvGrpSpPr>
        <p:grpSpPr>
          <a:xfrm>
            <a:off x="12240119" y="1879208"/>
            <a:ext cx="5766099" cy="8016372"/>
            <a:chOff x="0" y="0"/>
            <a:chExt cx="1366013" cy="1899112"/>
          </a:xfrm>
        </p:grpSpPr>
        <p:sp>
          <p:nvSpPr>
            <p:cNvPr id="10" name="Freeform 10"/>
            <p:cNvSpPr/>
            <p:nvPr/>
          </p:nvSpPr>
          <p:spPr>
            <a:xfrm>
              <a:off x="0" y="0"/>
              <a:ext cx="1366013" cy="1899112"/>
            </a:xfrm>
            <a:custGeom>
              <a:avLst/>
              <a:gdLst/>
              <a:ahLst/>
              <a:cxnLst/>
              <a:rect l="l" t="t" r="r" b="b"/>
              <a:pathLst>
                <a:path w="1366013" h="1899112">
                  <a:moveTo>
                    <a:pt x="68476" y="0"/>
                  </a:moveTo>
                  <a:lnTo>
                    <a:pt x="1297537" y="0"/>
                  </a:lnTo>
                  <a:cubicBezTo>
                    <a:pt x="1315698" y="0"/>
                    <a:pt x="1333115" y="7214"/>
                    <a:pt x="1345957" y="20056"/>
                  </a:cubicBezTo>
                  <a:cubicBezTo>
                    <a:pt x="1358798" y="32898"/>
                    <a:pt x="1366013" y="50315"/>
                    <a:pt x="1366013" y="68476"/>
                  </a:cubicBezTo>
                  <a:lnTo>
                    <a:pt x="1366013" y="1830636"/>
                  </a:lnTo>
                  <a:cubicBezTo>
                    <a:pt x="1366013" y="1848797"/>
                    <a:pt x="1358798" y="1866214"/>
                    <a:pt x="1345957" y="1879056"/>
                  </a:cubicBezTo>
                  <a:cubicBezTo>
                    <a:pt x="1333115" y="1891898"/>
                    <a:pt x="1315698" y="1899112"/>
                    <a:pt x="1297537" y="1899112"/>
                  </a:cubicBezTo>
                  <a:lnTo>
                    <a:pt x="68476" y="1899112"/>
                  </a:lnTo>
                  <a:cubicBezTo>
                    <a:pt x="50315" y="1899112"/>
                    <a:pt x="32898" y="1891898"/>
                    <a:pt x="20056" y="1879056"/>
                  </a:cubicBezTo>
                  <a:cubicBezTo>
                    <a:pt x="7214" y="1866214"/>
                    <a:pt x="0" y="1848797"/>
                    <a:pt x="0" y="1830636"/>
                  </a:cubicBezTo>
                  <a:lnTo>
                    <a:pt x="0" y="68476"/>
                  </a:lnTo>
                  <a:cubicBezTo>
                    <a:pt x="0" y="50315"/>
                    <a:pt x="7214" y="32898"/>
                    <a:pt x="20056" y="20056"/>
                  </a:cubicBezTo>
                  <a:cubicBezTo>
                    <a:pt x="32898" y="7214"/>
                    <a:pt x="50315" y="0"/>
                    <a:pt x="68476" y="0"/>
                  </a:cubicBezTo>
                  <a:close/>
                </a:path>
              </a:pathLst>
            </a:custGeom>
            <a:solidFill>
              <a:srgbClr val="F1F1F1"/>
            </a:solidFill>
          </p:spPr>
          <p:txBody>
            <a:bodyPr/>
            <a:lstStyle/>
            <a:p>
              <a:endParaRPr lang="nl-NL"/>
            </a:p>
          </p:txBody>
        </p:sp>
        <p:sp>
          <p:nvSpPr>
            <p:cNvPr id="11" name="TextBox 11"/>
            <p:cNvSpPr txBox="1"/>
            <p:nvPr/>
          </p:nvSpPr>
          <p:spPr>
            <a:xfrm>
              <a:off x="0" y="-38100"/>
              <a:ext cx="1366013" cy="1937212"/>
            </a:xfrm>
            <a:prstGeom prst="rect">
              <a:avLst/>
            </a:prstGeom>
          </p:spPr>
          <p:txBody>
            <a:bodyPr lIns="50800" tIns="50800" rIns="50800" bIns="50800" rtlCol="0" anchor="ctr"/>
            <a:lstStyle/>
            <a:p>
              <a:pPr algn="ctr">
                <a:lnSpc>
                  <a:spcPts val="3096"/>
                </a:lnSpc>
              </a:pPr>
              <a:endParaRPr/>
            </a:p>
          </p:txBody>
        </p:sp>
      </p:grpSp>
      <p:sp>
        <p:nvSpPr>
          <p:cNvPr id="12" name="TextBox 12"/>
          <p:cNvSpPr txBox="1"/>
          <p:nvPr/>
        </p:nvSpPr>
        <p:spPr>
          <a:xfrm>
            <a:off x="6307400" y="2684430"/>
            <a:ext cx="5191178" cy="6893783"/>
          </a:xfrm>
          <a:prstGeom prst="rect">
            <a:avLst/>
          </a:prstGeom>
        </p:spPr>
        <p:txBody>
          <a:bodyPr lIns="0" tIns="0" rIns="0" bIns="0" rtlCol="0" anchor="t">
            <a:spAutoFit/>
          </a:bodyPr>
          <a:lstStyle/>
          <a:p>
            <a:pPr algn="l">
              <a:lnSpc>
                <a:spcPts val="2615"/>
              </a:lnSpc>
            </a:pPr>
            <a:r>
              <a:rPr lang="en-US" sz="1868" b="1">
                <a:solidFill>
                  <a:srgbClr val="000000"/>
                </a:solidFill>
                <a:latin typeface="Open Sans Bold"/>
                <a:ea typeface="Open Sans Bold"/>
                <a:cs typeface="Open Sans Bold"/>
                <a:sym typeface="Open Sans Bold"/>
              </a:rPr>
              <a:t>Activiteit</a:t>
            </a:r>
            <a:r>
              <a:rPr lang="en-US" sz="1868">
                <a:solidFill>
                  <a:srgbClr val="000000"/>
                </a:solidFill>
                <a:latin typeface="Open Sans"/>
                <a:ea typeface="Open Sans"/>
                <a:cs typeface="Open Sans"/>
                <a:sym typeface="Open Sans"/>
              </a:rPr>
              <a:t>: Leerlingen beantwoorden vragen over de video, zoals:</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sleutelwoorden (zoals naam, hobby’s, woonplaats) uit het voorbeeld en vergelijk ze met je eigen situatie.</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Noteren belangrijke chunks en woorden uit de vlog. </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Vergelijk de informatie met je eigen leven.</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r>
              <a:rPr lang="en-US" sz="1868" b="1">
                <a:solidFill>
                  <a:srgbClr val="000000"/>
                </a:solidFill>
                <a:latin typeface="Open Sans Bold"/>
                <a:ea typeface="Open Sans Bold"/>
                <a:cs typeface="Open Sans Bold"/>
                <a:sym typeface="Open Sans Bold"/>
              </a:rPr>
              <a:t>Doel:</a:t>
            </a:r>
            <a:r>
              <a:rPr lang="en-US" sz="1868">
                <a:solidFill>
                  <a:srgbClr val="000000"/>
                </a:solidFill>
                <a:latin typeface="Open Sans"/>
                <a:ea typeface="Open Sans"/>
                <a:cs typeface="Open Sans"/>
                <a:sym typeface="Open Sans"/>
              </a:rPr>
              <a:t> Begrijpen en betekenis halen uit eenvoudige input.</a:t>
            </a:r>
          </a:p>
          <a:p>
            <a:pPr algn="l">
              <a:lnSpc>
                <a:spcPts val="2615"/>
              </a:lnSpc>
            </a:pPr>
            <a:r>
              <a:rPr lang="en-US" sz="1868" b="1">
                <a:solidFill>
                  <a:srgbClr val="000000"/>
                </a:solidFill>
                <a:latin typeface="Open Sans Bold"/>
                <a:ea typeface="Open Sans Bold"/>
                <a:cs typeface="Open Sans Bold"/>
                <a:sym typeface="Open Sans Bold"/>
              </a:rPr>
              <a:t>Extra</a:t>
            </a:r>
            <a:r>
              <a:rPr lang="en-US" sz="1868">
                <a:solidFill>
                  <a:srgbClr val="000000"/>
                </a:solidFill>
                <a:latin typeface="Open Sans"/>
                <a:ea typeface="Open Sans"/>
                <a:cs typeface="Open Sans"/>
                <a:sym typeface="Open Sans"/>
              </a:rPr>
              <a:t>: Laat leerlingen vergelijkingen maken met hun eigen situatie: “Welke overeenkomsten en verschillen zie je tussen jou en de persoon in de video?”</a:t>
            </a:r>
          </a:p>
          <a:p>
            <a:pPr algn="l">
              <a:lnSpc>
                <a:spcPts val="2615"/>
              </a:lnSpc>
            </a:pPr>
            <a:r>
              <a:rPr lang="en-US" sz="1868" b="1">
                <a:solidFill>
                  <a:srgbClr val="000000"/>
                </a:solidFill>
                <a:latin typeface="Open Sans Bold"/>
                <a:ea typeface="Open Sans Bold"/>
                <a:cs typeface="Open Sans Bold"/>
                <a:sym typeface="Open Sans Bold"/>
              </a:rPr>
              <a:t>Kerndoel</a:t>
            </a:r>
            <a:r>
              <a:rPr lang="en-US" sz="1868">
                <a:solidFill>
                  <a:srgbClr val="000000"/>
                </a:solidFill>
                <a:latin typeface="Open Sans"/>
                <a:ea typeface="Open Sans"/>
                <a:cs typeface="Open Sans"/>
                <a:sym typeface="Open Sans"/>
              </a:rPr>
              <a: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beschrijft cultuurgebonden aspecten en culturele diversiteit in fictie en non-fictie.</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p:txBody>
      </p:sp>
      <p:sp>
        <p:nvSpPr>
          <p:cNvPr id="13" name="Freeform 13"/>
          <p:cNvSpPr/>
          <p:nvPr/>
        </p:nvSpPr>
        <p:spPr>
          <a:xfrm>
            <a:off x="14895157" y="233589"/>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8"/>
            <a:stretch>
              <a:fillRect/>
            </a:stretch>
          </a:blipFill>
        </p:spPr>
        <p:txBody>
          <a:bodyPr/>
          <a:lstStyle/>
          <a:p>
            <a:endParaRPr lang="nl-NL"/>
          </a:p>
        </p:txBody>
      </p:sp>
      <p:sp>
        <p:nvSpPr>
          <p:cNvPr id="14" name="TextBox 14"/>
          <p:cNvSpPr txBox="1"/>
          <p:nvPr/>
        </p:nvSpPr>
        <p:spPr>
          <a:xfrm>
            <a:off x="6010609" y="785679"/>
            <a:ext cx="8702188"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Inhouds-en Vormgerichte Verwerking</a:t>
            </a:r>
          </a:p>
        </p:txBody>
      </p:sp>
      <p:sp>
        <p:nvSpPr>
          <p:cNvPr id="15" name="TextBox 15"/>
          <p:cNvSpPr txBox="1"/>
          <p:nvPr/>
        </p:nvSpPr>
        <p:spPr>
          <a:xfrm>
            <a:off x="586328" y="3420791"/>
            <a:ext cx="2292923"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INHOUD </a:t>
            </a:r>
          </a:p>
        </p:txBody>
      </p:sp>
      <p:sp>
        <p:nvSpPr>
          <p:cNvPr id="16" name="TextBox 16"/>
          <p:cNvSpPr txBox="1"/>
          <p:nvPr/>
        </p:nvSpPr>
        <p:spPr>
          <a:xfrm>
            <a:off x="3630420" y="3420791"/>
            <a:ext cx="2151754"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VORM</a:t>
            </a:r>
          </a:p>
        </p:txBody>
      </p:sp>
      <p:sp>
        <p:nvSpPr>
          <p:cNvPr id="17" name="TextBox 17"/>
          <p:cNvSpPr txBox="1"/>
          <p:nvPr/>
        </p:nvSpPr>
        <p:spPr>
          <a:xfrm>
            <a:off x="7554325" y="2209116"/>
            <a:ext cx="2697328" cy="283881"/>
          </a:xfrm>
          <a:prstGeom prst="rect">
            <a:avLst/>
          </a:prstGeom>
        </p:spPr>
        <p:txBody>
          <a:bodyPr lIns="0" tIns="0" rIns="0" bIns="0" rtlCol="0" anchor="t">
            <a:spAutoFit/>
          </a:bodyPr>
          <a:lstStyle/>
          <a:p>
            <a:pPr marL="0" lvl="0" indent="0" algn="ctr">
              <a:lnSpc>
                <a:spcPts val="2125"/>
              </a:lnSpc>
            </a:pPr>
            <a:r>
              <a:rPr lang="en-US" sz="2146" b="1" spc="-141">
                <a:solidFill>
                  <a:srgbClr val="3A3937"/>
                </a:solidFill>
                <a:latin typeface="Open Sans Bold"/>
                <a:ea typeface="Open Sans Bold"/>
                <a:cs typeface="Open Sans Bold"/>
                <a:sym typeface="Open Sans Bold"/>
              </a:rPr>
              <a:t>Begrijpend luisteren</a:t>
            </a:r>
          </a:p>
        </p:txBody>
      </p:sp>
      <p:sp>
        <p:nvSpPr>
          <p:cNvPr id="18" name="TextBox 18"/>
          <p:cNvSpPr txBox="1"/>
          <p:nvPr/>
        </p:nvSpPr>
        <p:spPr>
          <a:xfrm>
            <a:off x="13709937" y="2209116"/>
            <a:ext cx="2697328" cy="283881"/>
          </a:xfrm>
          <a:prstGeom prst="rect">
            <a:avLst/>
          </a:prstGeom>
        </p:spPr>
        <p:txBody>
          <a:bodyPr lIns="0" tIns="0" rIns="0" bIns="0" rtlCol="0" anchor="t">
            <a:spAutoFit/>
          </a:bodyPr>
          <a:lstStyle/>
          <a:p>
            <a:pPr marL="0" lvl="0" indent="0" algn="ctr">
              <a:lnSpc>
                <a:spcPts val="2125"/>
              </a:lnSpc>
            </a:pPr>
            <a:r>
              <a:rPr lang="en-US" sz="2146" b="1" spc="-141">
                <a:solidFill>
                  <a:srgbClr val="3A3937"/>
                </a:solidFill>
                <a:latin typeface="Open Sans Bold"/>
                <a:ea typeface="Open Sans Bold"/>
                <a:cs typeface="Open Sans Bold"/>
                <a:sym typeface="Open Sans Bold"/>
              </a:rPr>
              <a:t>Taalverwerking </a:t>
            </a:r>
          </a:p>
        </p:txBody>
      </p:sp>
      <p:sp>
        <p:nvSpPr>
          <p:cNvPr id="19" name="TextBox 19"/>
          <p:cNvSpPr txBox="1"/>
          <p:nvPr/>
        </p:nvSpPr>
        <p:spPr>
          <a:xfrm>
            <a:off x="12568386" y="2734499"/>
            <a:ext cx="5216356" cy="6893783"/>
          </a:xfrm>
          <a:prstGeom prst="rect">
            <a:avLst/>
          </a:prstGeom>
        </p:spPr>
        <p:txBody>
          <a:bodyPr lIns="0" tIns="0" rIns="0" bIns="0" rtlCol="0" anchor="t">
            <a:spAutoFit/>
          </a:bodyPr>
          <a:lstStyle/>
          <a:p>
            <a:pPr algn="l">
              <a:lnSpc>
                <a:spcPts val="2615"/>
              </a:lnSpc>
            </a:pPr>
            <a:r>
              <a:rPr lang="en-US" sz="1868" b="1">
                <a:solidFill>
                  <a:srgbClr val="000000"/>
                </a:solidFill>
                <a:latin typeface="Open Sans Bold"/>
                <a:ea typeface="Open Sans Bold"/>
                <a:cs typeface="Open Sans Bold"/>
                <a:sym typeface="Open Sans Bold"/>
              </a:rPr>
              <a:t>Activiteit</a:t>
            </a:r>
            <a:r>
              <a:rPr lang="en-US" sz="1868">
                <a:solidFill>
                  <a:srgbClr val="000000"/>
                </a:solidFill>
                <a:latin typeface="Open Sans"/>
                <a:ea typeface="Open Sans"/>
                <a:cs typeface="Open Sans"/>
                <a:sym typeface="Open Sans"/>
              </a:rPr>
              <a:t>: Leerlingen vullen invuloefeningen in waarin ze zinnen afmaken met persoonlijke informatie.</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Oefen standaardzinnen en chunks.</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Oefen de uitspraak van de belangrijkste zinnen en chunks. </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Laat leerlingen oefenen met korte introducties in tweetallen.</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r>
              <a:rPr lang="en-US" sz="1868" b="1">
                <a:solidFill>
                  <a:srgbClr val="000000"/>
                </a:solidFill>
                <a:latin typeface="Open Sans Bold"/>
                <a:ea typeface="Open Sans Bold"/>
                <a:cs typeface="Open Sans Bold"/>
                <a:sym typeface="Open Sans Bold"/>
              </a:rPr>
              <a:t>Doel</a:t>
            </a:r>
            <a:r>
              <a:rPr lang="en-US" sz="1868">
                <a:solidFill>
                  <a:srgbClr val="000000"/>
                </a:solidFill>
                <a:latin typeface="Open Sans"/>
                <a:ea typeface="Open Sans"/>
                <a:cs typeface="Open Sans"/>
                <a:sym typeface="Open Sans"/>
              </a:rPr>
              <a:t>: Zorgen voor correcte grammaticale toepassing in de outputfase.</a:t>
            </a:r>
          </a:p>
          <a:p>
            <a:pPr algn="l">
              <a:lnSpc>
                <a:spcPts val="2615"/>
              </a:lnSpc>
            </a:pPr>
            <a:r>
              <a:rPr lang="en-US" sz="1868" b="1">
                <a:solidFill>
                  <a:srgbClr val="000000"/>
                </a:solidFill>
                <a:latin typeface="Open Sans Bold"/>
                <a:ea typeface="Open Sans Bold"/>
                <a:cs typeface="Open Sans Bold"/>
                <a:sym typeface="Open Sans Bold"/>
              </a:rPr>
              <a:t>Kerndoelen</a:t>
            </a:r>
            <a:r>
              <a:rPr lang="en-US" sz="1868">
                <a:solidFill>
                  <a:srgbClr val="000000"/>
                </a:solidFill>
                <a:latin typeface="Open Sans"/>
                <a:ea typeface="Open Sans"/>
                <a:cs typeface="Open Sans"/>
                <a:sym typeface="Open Sans"/>
              </a:rPr>
              <a: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schrijft in de doeltaal, afgestemd op doel, publiek en context.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spreekt afgestemd op doel en publiek.</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experimenteert met de doeltaal.</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4134978" y="1701628"/>
            <a:ext cx="7040099" cy="7977951"/>
            <a:chOff x="0" y="0"/>
            <a:chExt cx="1752662" cy="1986144"/>
          </a:xfrm>
        </p:grpSpPr>
        <p:sp>
          <p:nvSpPr>
            <p:cNvPr id="3" name="Freeform 3"/>
            <p:cNvSpPr/>
            <p:nvPr/>
          </p:nvSpPr>
          <p:spPr>
            <a:xfrm>
              <a:off x="0" y="0"/>
              <a:ext cx="1752662" cy="1986144"/>
            </a:xfrm>
            <a:custGeom>
              <a:avLst/>
              <a:gdLst/>
              <a:ahLst/>
              <a:cxnLst/>
              <a:rect l="l" t="t" r="r" b="b"/>
              <a:pathLst>
                <a:path w="1752662" h="1986144">
                  <a:moveTo>
                    <a:pt x="56084" y="0"/>
                  </a:moveTo>
                  <a:lnTo>
                    <a:pt x="1696578" y="0"/>
                  </a:lnTo>
                  <a:cubicBezTo>
                    <a:pt x="1727552" y="0"/>
                    <a:pt x="1752662" y="25110"/>
                    <a:pt x="1752662" y="56084"/>
                  </a:cubicBezTo>
                  <a:lnTo>
                    <a:pt x="1752662" y="1930060"/>
                  </a:lnTo>
                  <a:cubicBezTo>
                    <a:pt x="1752662" y="1961035"/>
                    <a:pt x="1727552" y="1986144"/>
                    <a:pt x="1696578" y="1986144"/>
                  </a:cubicBezTo>
                  <a:lnTo>
                    <a:pt x="56084" y="1986144"/>
                  </a:lnTo>
                  <a:cubicBezTo>
                    <a:pt x="25110" y="1986144"/>
                    <a:pt x="0" y="1961035"/>
                    <a:pt x="0" y="1930060"/>
                  </a:cubicBezTo>
                  <a:lnTo>
                    <a:pt x="0" y="56084"/>
                  </a:lnTo>
                  <a:cubicBezTo>
                    <a:pt x="0" y="25110"/>
                    <a:pt x="25110" y="0"/>
                    <a:pt x="56084" y="0"/>
                  </a:cubicBezTo>
                  <a:close/>
                </a:path>
              </a:pathLst>
            </a:custGeom>
            <a:solidFill>
              <a:srgbClr val="F1F1F1"/>
            </a:solidFill>
          </p:spPr>
          <p:txBody>
            <a:bodyPr/>
            <a:lstStyle/>
            <a:p>
              <a:endParaRPr lang="nl-NL"/>
            </a:p>
          </p:txBody>
        </p:sp>
        <p:sp>
          <p:nvSpPr>
            <p:cNvPr id="4" name="TextBox 4"/>
            <p:cNvSpPr txBox="1"/>
            <p:nvPr/>
          </p:nvSpPr>
          <p:spPr>
            <a:xfrm>
              <a:off x="0" y="-38100"/>
              <a:ext cx="1752662" cy="2024244"/>
            </a:xfrm>
            <a:prstGeom prst="rect">
              <a:avLst/>
            </a:prstGeom>
          </p:spPr>
          <p:txBody>
            <a:bodyPr lIns="50800" tIns="50800" rIns="50800" bIns="50800" rtlCol="0" anchor="ctr"/>
            <a:lstStyle/>
            <a:p>
              <a:pPr algn="ctr">
                <a:lnSpc>
                  <a:spcPts val="3096"/>
                </a:lnSpc>
              </a:pPr>
              <a:endParaRPr/>
            </a:p>
          </p:txBody>
        </p:sp>
      </p:grpSp>
      <p:grpSp>
        <p:nvGrpSpPr>
          <p:cNvPr id="5" name="Group 5"/>
          <p:cNvGrpSpPr/>
          <p:nvPr/>
        </p:nvGrpSpPr>
        <p:grpSpPr>
          <a:xfrm>
            <a:off x="11739373" y="1701628"/>
            <a:ext cx="6323596" cy="7977951"/>
            <a:chOff x="0" y="0"/>
            <a:chExt cx="1574285" cy="1986144"/>
          </a:xfrm>
        </p:grpSpPr>
        <p:sp>
          <p:nvSpPr>
            <p:cNvPr id="6" name="Freeform 6"/>
            <p:cNvSpPr/>
            <p:nvPr/>
          </p:nvSpPr>
          <p:spPr>
            <a:xfrm>
              <a:off x="0" y="0"/>
              <a:ext cx="1574285" cy="1986144"/>
            </a:xfrm>
            <a:custGeom>
              <a:avLst/>
              <a:gdLst/>
              <a:ahLst/>
              <a:cxnLst/>
              <a:rect l="l" t="t" r="r" b="b"/>
              <a:pathLst>
                <a:path w="1574285" h="1986144">
                  <a:moveTo>
                    <a:pt x="62439" y="0"/>
                  </a:moveTo>
                  <a:lnTo>
                    <a:pt x="1511847" y="0"/>
                  </a:lnTo>
                  <a:cubicBezTo>
                    <a:pt x="1528407" y="0"/>
                    <a:pt x="1544288" y="6578"/>
                    <a:pt x="1555998" y="18288"/>
                  </a:cubicBezTo>
                  <a:cubicBezTo>
                    <a:pt x="1567707" y="29997"/>
                    <a:pt x="1574285" y="45879"/>
                    <a:pt x="1574285" y="62439"/>
                  </a:cubicBezTo>
                  <a:lnTo>
                    <a:pt x="1574285" y="1923705"/>
                  </a:lnTo>
                  <a:cubicBezTo>
                    <a:pt x="1574285" y="1958189"/>
                    <a:pt x="1546331" y="1986144"/>
                    <a:pt x="1511847" y="1986144"/>
                  </a:cubicBezTo>
                  <a:lnTo>
                    <a:pt x="62439" y="1986144"/>
                  </a:lnTo>
                  <a:cubicBezTo>
                    <a:pt x="27955" y="1986144"/>
                    <a:pt x="0" y="1958189"/>
                    <a:pt x="0" y="1923705"/>
                  </a:cubicBezTo>
                  <a:lnTo>
                    <a:pt x="0" y="62439"/>
                  </a:lnTo>
                  <a:cubicBezTo>
                    <a:pt x="0" y="27955"/>
                    <a:pt x="27955" y="0"/>
                    <a:pt x="62439" y="0"/>
                  </a:cubicBezTo>
                  <a:close/>
                </a:path>
              </a:pathLst>
            </a:custGeom>
            <a:solidFill>
              <a:srgbClr val="F1F1F1"/>
            </a:solidFill>
          </p:spPr>
          <p:txBody>
            <a:bodyPr/>
            <a:lstStyle/>
            <a:p>
              <a:endParaRPr lang="nl-NL"/>
            </a:p>
          </p:txBody>
        </p:sp>
        <p:sp>
          <p:nvSpPr>
            <p:cNvPr id="7" name="TextBox 7"/>
            <p:cNvSpPr txBox="1"/>
            <p:nvPr/>
          </p:nvSpPr>
          <p:spPr>
            <a:xfrm>
              <a:off x="0" y="-38100"/>
              <a:ext cx="1574285" cy="2024244"/>
            </a:xfrm>
            <a:prstGeom prst="rect">
              <a:avLst/>
            </a:prstGeom>
          </p:spPr>
          <p:txBody>
            <a:bodyPr lIns="50800" tIns="50800" rIns="50800" bIns="50800" rtlCol="0" anchor="ctr"/>
            <a:lstStyle/>
            <a:p>
              <a:pPr algn="ctr">
                <a:lnSpc>
                  <a:spcPts val="3096"/>
                </a:lnSpc>
              </a:pPr>
              <a:endParaRPr/>
            </a:p>
          </p:txBody>
        </p:sp>
      </p:grpSp>
      <p:sp>
        <p:nvSpPr>
          <p:cNvPr id="8" name="TextBox 8"/>
          <p:cNvSpPr txBox="1"/>
          <p:nvPr/>
        </p:nvSpPr>
        <p:spPr>
          <a:xfrm>
            <a:off x="4269411" y="2406709"/>
            <a:ext cx="6794298" cy="7480497"/>
          </a:xfrm>
          <a:prstGeom prst="rect">
            <a:avLst/>
          </a:prstGeom>
        </p:spPr>
        <p:txBody>
          <a:bodyPr lIns="0" tIns="0" rIns="0" bIns="0" rtlCol="0" anchor="t">
            <a:spAutoFit/>
          </a:bodyPr>
          <a:lstStyle/>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hoe formeel of informeel taalgebruik verschilt tussen bijvoorbeeld WhatsApp en formele teksten.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ontdekken hoe beleefdheid en aanspreekvormen verschillen per cultuur. Bijvoorbeeld hoe Spanjaarden vaak informeler zijn, terwijl Duitsers meer waarde hechten aan correcte aanspreekvormen (Herr/Frau).</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Hoe wordt respect getoond in de doeltaal? Bijvoorbeeld het gebruik van uitgebreide beleefdheidszinnen in formele Franse communicatie versus directe communicatie in Nederlands.</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Leer wanneer formeel taalgebruik (bijv. usted in Spaans of Sie in Duits) nodig is en hoe je dit kunt herkennen en toepassen.</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hoe intonatie, lichaamstaal en woordkeuze verschillen afhankelijk van de situatie en cultuur.</a:t>
            </a:r>
          </a:p>
          <a:p>
            <a:pPr algn="l">
              <a:lnSpc>
                <a:spcPts val="2489"/>
              </a:lnSpc>
            </a:pPr>
            <a:r>
              <a:rPr lang="en-US" sz="1777" b="1">
                <a:solidFill>
                  <a:srgbClr val="000000"/>
                </a:solidFill>
                <a:latin typeface="Open Sans Bold"/>
                <a:ea typeface="Open Sans Bold"/>
                <a:cs typeface="Open Sans Bold"/>
                <a:sym typeface="Open Sans Bold"/>
              </a:rPr>
              <a:t>Kerndoelen</a:t>
            </a:r>
            <a:r>
              <a:rPr lang="en-US" sz="1777">
                <a:solidFill>
                  <a:srgbClr val="000000"/>
                </a:solidFill>
                <a:latin typeface="Open Sans"/>
                <a:ea typeface="Open Sans"/>
                <a:cs typeface="Open Sans"/>
                <a:sym typeface="Open Sans"/>
              </a:rPr>
              <a:t>: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stemt de communicatie af op de culturele en talige achtergrond van de ontvanger.</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beschrijft cultuurgebonden aspecten en culturele diversiteit.</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verkent hoe het eigen taalleerproces wordt bevorderd (door reflectie op interculturele communicatie).</a:t>
            </a:r>
          </a:p>
          <a:p>
            <a:pPr algn="l">
              <a:lnSpc>
                <a:spcPts val="2489"/>
              </a:lnSpc>
            </a:pPr>
            <a:endParaRPr lang="en-US" sz="1777">
              <a:solidFill>
                <a:srgbClr val="000000"/>
              </a:solidFill>
              <a:latin typeface="Open Sans"/>
              <a:ea typeface="Open Sans"/>
              <a:cs typeface="Open Sans"/>
              <a:sym typeface="Open Sans"/>
            </a:endParaRPr>
          </a:p>
          <a:p>
            <a:pPr algn="l">
              <a:lnSpc>
                <a:spcPts val="2489"/>
              </a:lnSpc>
            </a:pPr>
            <a:endParaRPr lang="en-US" sz="1777">
              <a:solidFill>
                <a:srgbClr val="000000"/>
              </a:solidFill>
              <a:latin typeface="Open Sans"/>
              <a:ea typeface="Open Sans"/>
              <a:cs typeface="Open Sans"/>
              <a:sym typeface="Open Sans"/>
            </a:endParaRPr>
          </a:p>
        </p:txBody>
      </p:sp>
      <p:sp>
        <p:nvSpPr>
          <p:cNvPr id="9" name="Freeform 9"/>
          <p:cNvSpPr/>
          <p:nvPr/>
        </p:nvSpPr>
        <p:spPr>
          <a:xfrm>
            <a:off x="2251188" y="4147304"/>
            <a:ext cx="1744610" cy="1767100"/>
          </a:xfrm>
          <a:custGeom>
            <a:avLst/>
            <a:gdLst/>
            <a:ahLst/>
            <a:cxnLst/>
            <a:rect l="l" t="t" r="r" b="b"/>
            <a:pathLst>
              <a:path w="1744610" h="1767100">
                <a:moveTo>
                  <a:pt x="0" y="0"/>
                </a:moveTo>
                <a:lnTo>
                  <a:pt x="1744610" y="0"/>
                </a:lnTo>
                <a:lnTo>
                  <a:pt x="1744610" y="1767100"/>
                </a:lnTo>
                <a:lnTo>
                  <a:pt x="0" y="17671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0" name="Freeform 10"/>
          <p:cNvSpPr/>
          <p:nvPr/>
        </p:nvSpPr>
        <p:spPr>
          <a:xfrm>
            <a:off x="888925" y="3980853"/>
            <a:ext cx="1016904" cy="1118594"/>
          </a:xfrm>
          <a:custGeom>
            <a:avLst/>
            <a:gdLst/>
            <a:ahLst/>
            <a:cxnLst/>
            <a:rect l="l" t="t" r="r" b="b"/>
            <a:pathLst>
              <a:path w="1016904" h="1118594">
                <a:moveTo>
                  <a:pt x="0" y="0"/>
                </a:moveTo>
                <a:lnTo>
                  <a:pt x="1016903" y="0"/>
                </a:lnTo>
                <a:lnTo>
                  <a:pt x="1016903" y="1118593"/>
                </a:lnTo>
                <a:lnTo>
                  <a:pt x="0" y="111859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1" name="Freeform 11"/>
          <p:cNvSpPr/>
          <p:nvPr/>
        </p:nvSpPr>
        <p:spPr>
          <a:xfrm>
            <a:off x="888925" y="5406566"/>
            <a:ext cx="1413987" cy="1450919"/>
          </a:xfrm>
          <a:custGeom>
            <a:avLst/>
            <a:gdLst/>
            <a:ahLst/>
            <a:cxnLst/>
            <a:rect l="l" t="t" r="r" b="b"/>
            <a:pathLst>
              <a:path w="1413987" h="1450919">
                <a:moveTo>
                  <a:pt x="0" y="0"/>
                </a:moveTo>
                <a:lnTo>
                  <a:pt x="1413986" y="0"/>
                </a:lnTo>
                <a:lnTo>
                  <a:pt x="1413986" y="1450919"/>
                </a:lnTo>
                <a:lnTo>
                  <a:pt x="0" y="145091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sp>
        <p:nvSpPr>
          <p:cNvPr id="12" name="Freeform 12"/>
          <p:cNvSpPr/>
          <p:nvPr/>
        </p:nvSpPr>
        <p:spPr>
          <a:xfrm>
            <a:off x="14951908" y="20514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8"/>
            <a:stretch>
              <a:fillRect/>
            </a:stretch>
          </a:blipFill>
        </p:spPr>
        <p:txBody>
          <a:bodyPr/>
          <a:lstStyle/>
          <a:p>
            <a:endParaRPr lang="nl-NL"/>
          </a:p>
        </p:txBody>
      </p:sp>
      <p:sp>
        <p:nvSpPr>
          <p:cNvPr id="13" name="TextBox 13"/>
          <p:cNvSpPr txBox="1"/>
          <p:nvPr/>
        </p:nvSpPr>
        <p:spPr>
          <a:xfrm>
            <a:off x="4134978" y="757237"/>
            <a:ext cx="7175880"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Interculturel en Strategisch Handelen</a:t>
            </a:r>
          </a:p>
        </p:txBody>
      </p:sp>
      <p:sp>
        <p:nvSpPr>
          <p:cNvPr id="14" name="TextBox 14"/>
          <p:cNvSpPr txBox="1"/>
          <p:nvPr/>
        </p:nvSpPr>
        <p:spPr>
          <a:xfrm>
            <a:off x="5869404" y="1946348"/>
            <a:ext cx="3044651" cy="277822"/>
          </a:xfrm>
          <a:prstGeom prst="rect">
            <a:avLst/>
          </a:prstGeom>
        </p:spPr>
        <p:txBody>
          <a:bodyPr lIns="0" tIns="0" rIns="0" bIns="0" rtlCol="0" anchor="t">
            <a:spAutoFit/>
          </a:bodyPr>
          <a:lstStyle/>
          <a:p>
            <a:pPr marL="0" lvl="0" indent="0" algn="ctr">
              <a:lnSpc>
                <a:spcPts val="2022"/>
              </a:lnSpc>
            </a:pPr>
            <a:r>
              <a:rPr lang="en-US" sz="2042" b="1" spc="-134">
                <a:solidFill>
                  <a:srgbClr val="3A3937"/>
                </a:solidFill>
                <a:latin typeface="Open Sans Bold"/>
                <a:ea typeface="Open Sans Bold"/>
                <a:cs typeface="Open Sans Bold"/>
                <a:sym typeface="Open Sans Bold"/>
              </a:rPr>
              <a:t>Interculturele Aspecten</a:t>
            </a:r>
          </a:p>
        </p:txBody>
      </p:sp>
      <p:sp>
        <p:nvSpPr>
          <p:cNvPr id="15" name="TextBox 15"/>
          <p:cNvSpPr txBox="1"/>
          <p:nvPr/>
        </p:nvSpPr>
        <p:spPr>
          <a:xfrm>
            <a:off x="11931769" y="1946348"/>
            <a:ext cx="5311167" cy="277822"/>
          </a:xfrm>
          <a:prstGeom prst="rect">
            <a:avLst/>
          </a:prstGeom>
        </p:spPr>
        <p:txBody>
          <a:bodyPr lIns="0" tIns="0" rIns="0" bIns="0" rtlCol="0" anchor="t">
            <a:spAutoFit/>
          </a:bodyPr>
          <a:lstStyle/>
          <a:p>
            <a:pPr marL="0" lvl="0" indent="0" algn="ctr">
              <a:lnSpc>
                <a:spcPts val="2022"/>
              </a:lnSpc>
            </a:pPr>
            <a:r>
              <a:rPr lang="en-US" sz="2042" b="1" spc="-134">
                <a:solidFill>
                  <a:srgbClr val="3A3937"/>
                </a:solidFill>
                <a:latin typeface="Open Sans Bold"/>
                <a:ea typeface="Open Sans Bold"/>
                <a:cs typeface="Open Sans Bold"/>
                <a:sym typeface="Open Sans Bold"/>
              </a:rPr>
              <a:t>Reflectie</a:t>
            </a:r>
          </a:p>
        </p:txBody>
      </p:sp>
      <p:sp>
        <p:nvSpPr>
          <p:cNvPr id="16" name="TextBox 16"/>
          <p:cNvSpPr txBox="1"/>
          <p:nvPr/>
        </p:nvSpPr>
        <p:spPr>
          <a:xfrm>
            <a:off x="12175195" y="2092256"/>
            <a:ext cx="5451951" cy="6230984"/>
          </a:xfrm>
          <a:prstGeom prst="rect">
            <a:avLst/>
          </a:prstGeom>
        </p:spPr>
        <p:txBody>
          <a:bodyPr lIns="0" tIns="0" rIns="0" bIns="0" rtlCol="0" anchor="t">
            <a:spAutoFit/>
          </a:bodyPr>
          <a:lstStyle/>
          <a:p>
            <a:pPr algn="l">
              <a:lnSpc>
                <a:spcPts val="2489"/>
              </a:lnSpc>
            </a:pPr>
            <a:endParaRP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in groepjes welke strategieën zijn gebruikt om de nieuwe woorden te onthouden en toe te passen.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de feedback van klasgenoten.</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de vlogs van klasgenoten bekijken en feedback geven op uitspraak en woordgebruik.</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de feedback van de docent en klasgenoten en noteer verbeterpunten voor een volgende opname.</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nadenken over hoe ze deze kennis kunnen gebruiken in toekomstige gesprekken met moedertaalsprekers of bij reizen naar een doeltaalland.</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hoe je zinnen en woorden hebt aangepast.</a:t>
            </a:r>
          </a:p>
          <a:p>
            <a:pPr algn="l">
              <a:lnSpc>
                <a:spcPts val="2489"/>
              </a:lnSpc>
            </a:pPr>
            <a:r>
              <a:rPr lang="en-US" sz="1777" b="1">
                <a:solidFill>
                  <a:srgbClr val="000000"/>
                </a:solidFill>
                <a:latin typeface="Open Sans Bold"/>
                <a:ea typeface="Open Sans Bold"/>
                <a:cs typeface="Open Sans Bold"/>
                <a:sym typeface="Open Sans Bold"/>
              </a:rPr>
              <a:t>Kerndoel:</a:t>
            </a:r>
            <a:r>
              <a:rPr lang="en-US" sz="1777">
                <a:solidFill>
                  <a:srgbClr val="000000"/>
                </a:solidFill>
                <a:latin typeface="Open Sans"/>
                <a:ea typeface="Open Sans"/>
                <a:cs typeface="Open Sans"/>
                <a:sym typeface="Open Sans"/>
              </a:rPr>
              <a:t> De leerling verkent hoe het eigen taalleerproces wordt bevorderd.</a:t>
            </a:r>
          </a:p>
          <a:p>
            <a:pPr algn="l">
              <a:lnSpc>
                <a:spcPts val="2489"/>
              </a:lnSpc>
            </a:pPr>
            <a:endParaRPr lang="en-US" sz="1777">
              <a:solidFill>
                <a:srgbClr val="000000"/>
              </a:solidFill>
              <a:latin typeface="Open Sans"/>
              <a:ea typeface="Open Sans"/>
              <a:cs typeface="Open Sans"/>
              <a:sym typeface="Open Sans"/>
            </a:endParaRPr>
          </a:p>
        </p:txBody>
      </p:sp>
      <p:sp>
        <p:nvSpPr>
          <p:cNvPr id="17" name="TextBox 17"/>
          <p:cNvSpPr txBox="1"/>
          <p:nvPr/>
        </p:nvSpPr>
        <p:spPr>
          <a:xfrm>
            <a:off x="956777" y="2798056"/>
            <a:ext cx="2971168"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STRATEGISCH HANDELEN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473340" y="1541830"/>
            <a:ext cx="6473643" cy="8316897"/>
            <a:chOff x="0" y="0"/>
            <a:chExt cx="1583766" cy="2034715"/>
          </a:xfrm>
        </p:grpSpPr>
        <p:sp>
          <p:nvSpPr>
            <p:cNvPr id="3" name="Freeform 3"/>
            <p:cNvSpPr/>
            <p:nvPr/>
          </p:nvSpPr>
          <p:spPr>
            <a:xfrm>
              <a:off x="0" y="0"/>
              <a:ext cx="1583766" cy="2034715"/>
            </a:xfrm>
            <a:custGeom>
              <a:avLst/>
              <a:gdLst/>
              <a:ahLst/>
              <a:cxnLst/>
              <a:rect l="l" t="t" r="r" b="b"/>
              <a:pathLst>
                <a:path w="1583766" h="2034715">
                  <a:moveTo>
                    <a:pt x="60992" y="0"/>
                  </a:moveTo>
                  <a:lnTo>
                    <a:pt x="1522774" y="0"/>
                  </a:lnTo>
                  <a:cubicBezTo>
                    <a:pt x="1556459" y="0"/>
                    <a:pt x="1583766" y="27307"/>
                    <a:pt x="1583766" y="60992"/>
                  </a:cubicBezTo>
                  <a:lnTo>
                    <a:pt x="1583766" y="1973723"/>
                  </a:lnTo>
                  <a:cubicBezTo>
                    <a:pt x="1583766" y="2007408"/>
                    <a:pt x="1556459" y="2034715"/>
                    <a:pt x="1522774" y="2034715"/>
                  </a:cubicBezTo>
                  <a:lnTo>
                    <a:pt x="60992" y="2034715"/>
                  </a:lnTo>
                  <a:cubicBezTo>
                    <a:pt x="27307" y="2034715"/>
                    <a:pt x="0" y="2007408"/>
                    <a:pt x="0" y="1973723"/>
                  </a:cubicBezTo>
                  <a:lnTo>
                    <a:pt x="0" y="60992"/>
                  </a:lnTo>
                  <a:cubicBezTo>
                    <a:pt x="0" y="27307"/>
                    <a:pt x="27307" y="0"/>
                    <a:pt x="60992" y="0"/>
                  </a:cubicBezTo>
                  <a:close/>
                </a:path>
              </a:pathLst>
            </a:custGeom>
            <a:solidFill>
              <a:srgbClr val="F1F1F1"/>
            </a:solidFill>
          </p:spPr>
          <p:txBody>
            <a:bodyPr/>
            <a:lstStyle/>
            <a:p>
              <a:endParaRPr lang="nl-NL"/>
            </a:p>
          </p:txBody>
        </p:sp>
        <p:sp>
          <p:nvSpPr>
            <p:cNvPr id="4" name="TextBox 4"/>
            <p:cNvSpPr txBox="1"/>
            <p:nvPr/>
          </p:nvSpPr>
          <p:spPr>
            <a:xfrm>
              <a:off x="0" y="-38100"/>
              <a:ext cx="1583766" cy="2072815"/>
            </a:xfrm>
            <a:prstGeom prst="rect">
              <a:avLst/>
            </a:prstGeom>
          </p:spPr>
          <p:txBody>
            <a:bodyPr lIns="50800" tIns="50800" rIns="50800" bIns="50800" rtlCol="0" anchor="ctr"/>
            <a:lstStyle/>
            <a:p>
              <a:pPr algn="ctr">
                <a:lnSpc>
                  <a:spcPts val="3096"/>
                </a:lnSpc>
              </a:pPr>
              <a:endParaRPr/>
            </a:p>
          </p:txBody>
        </p:sp>
      </p:grpSp>
      <p:grpSp>
        <p:nvGrpSpPr>
          <p:cNvPr id="5" name="Group 5"/>
          <p:cNvGrpSpPr/>
          <p:nvPr/>
        </p:nvGrpSpPr>
        <p:grpSpPr>
          <a:xfrm>
            <a:off x="14232890" y="1541830"/>
            <a:ext cx="3787515" cy="8316897"/>
            <a:chOff x="0" y="0"/>
            <a:chExt cx="926609" cy="2034715"/>
          </a:xfrm>
        </p:grpSpPr>
        <p:sp>
          <p:nvSpPr>
            <p:cNvPr id="6" name="Freeform 6"/>
            <p:cNvSpPr/>
            <p:nvPr/>
          </p:nvSpPr>
          <p:spPr>
            <a:xfrm>
              <a:off x="0" y="0"/>
              <a:ext cx="926609" cy="2034715"/>
            </a:xfrm>
            <a:custGeom>
              <a:avLst/>
              <a:gdLst/>
              <a:ahLst/>
              <a:cxnLst/>
              <a:rect l="l" t="t" r="r" b="b"/>
              <a:pathLst>
                <a:path w="926609" h="2034715">
                  <a:moveTo>
                    <a:pt x="104247" y="0"/>
                  </a:moveTo>
                  <a:lnTo>
                    <a:pt x="822362" y="0"/>
                  </a:lnTo>
                  <a:cubicBezTo>
                    <a:pt x="850010" y="0"/>
                    <a:pt x="876526" y="10983"/>
                    <a:pt x="896076" y="30533"/>
                  </a:cubicBezTo>
                  <a:cubicBezTo>
                    <a:pt x="915626" y="50083"/>
                    <a:pt x="926609" y="76599"/>
                    <a:pt x="926609" y="104247"/>
                  </a:cubicBezTo>
                  <a:lnTo>
                    <a:pt x="926609" y="1930467"/>
                  </a:lnTo>
                  <a:cubicBezTo>
                    <a:pt x="926609" y="1958115"/>
                    <a:pt x="915626" y="1984631"/>
                    <a:pt x="896076" y="2004181"/>
                  </a:cubicBezTo>
                  <a:cubicBezTo>
                    <a:pt x="876526" y="2023731"/>
                    <a:pt x="850010" y="2034715"/>
                    <a:pt x="822362" y="2034715"/>
                  </a:cubicBezTo>
                  <a:lnTo>
                    <a:pt x="104247" y="2034715"/>
                  </a:lnTo>
                  <a:cubicBezTo>
                    <a:pt x="46673" y="2034715"/>
                    <a:pt x="0" y="1988041"/>
                    <a:pt x="0" y="1930467"/>
                  </a:cubicBezTo>
                  <a:lnTo>
                    <a:pt x="0" y="104247"/>
                  </a:lnTo>
                  <a:cubicBezTo>
                    <a:pt x="0" y="46673"/>
                    <a:pt x="46673" y="0"/>
                    <a:pt x="104247" y="0"/>
                  </a:cubicBezTo>
                  <a:close/>
                </a:path>
              </a:pathLst>
            </a:custGeom>
            <a:solidFill>
              <a:srgbClr val="F1F1F1"/>
            </a:solidFill>
          </p:spPr>
          <p:txBody>
            <a:bodyPr/>
            <a:lstStyle/>
            <a:p>
              <a:endParaRPr lang="nl-NL"/>
            </a:p>
          </p:txBody>
        </p:sp>
        <p:sp>
          <p:nvSpPr>
            <p:cNvPr id="7" name="TextBox 7"/>
            <p:cNvSpPr txBox="1"/>
            <p:nvPr/>
          </p:nvSpPr>
          <p:spPr>
            <a:xfrm>
              <a:off x="0" y="-38100"/>
              <a:ext cx="926609" cy="2072815"/>
            </a:xfrm>
            <a:prstGeom prst="rect">
              <a:avLst/>
            </a:prstGeom>
          </p:spPr>
          <p:txBody>
            <a:bodyPr lIns="50800" tIns="50800" rIns="50800" bIns="50800" rtlCol="0" anchor="ctr"/>
            <a:lstStyle/>
            <a:p>
              <a:pPr algn="ctr">
                <a:lnSpc>
                  <a:spcPts val="3096"/>
                </a:lnSpc>
              </a:pPr>
              <a:endParaRPr/>
            </a:p>
          </p:txBody>
        </p:sp>
      </p:grpSp>
      <p:grpSp>
        <p:nvGrpSpPr>
          <p:cNvPr id="8" name="Group 8"/>
          <p:cNvGrpSpPr/>
          <p:nvPr/>
        </p:nvGrpSpPr>
        <p:grpSpPr>
          <a:xfrm>
            <a:off x="9326384" y="1541830"/>
            <a:ext cx="4527106" cy="8316897"/>
            <a:chOff x="0" y="0"/>
            <a:chExt cx="1107549" cy="2034715"/>
          </a:xfrm>
        </p:grpSpPr>
        <p:sp>
          <p:nvSpPr>
            <p:cNvPr id="9" name="Freeform 9"/>
            <p:cNvSpPr/>
            <p:nvPr/>
          </p:nvSpPr>
          <p:spPr>
            <a:xfrm>
              <a:off x="0" y="0"/>
              <a:ext cx="1107549" cy="2034715"/>
            </a:xfrm>
            <a:custGeom>
              <a:avLst/>
              <a:gdLst/>
              <a:ahLst/>
              <a:cxnLst/>
              <a:rect l="l" t="t" r="r" b="b"/>
              <a:pathLst>
                <a:path w="1107549" h="2034715">
                  <a:moveTo>
                    <a:pt x="87216" y="0"/>
                  </a:moveTo>
                  <a:lnTo>
                    <a:pt x="1020332" y="0"/>
                  </a:lnTo>
                  <a:cubicBezTo>
                    <a:pt x="1043463" y="0"/>
                    <a:pt x="1065647" y="9189"/>
                    <a:pt x="1082004" y="25545"/>
                  </a:cubicBezTo>
                  <a:cubicBezTo>
                    <a:pt x="1098360" y="41901"/>
                    <a:pt x="1107549" y="64085"/>
                    <a:pt x="1107549" y="87216"/>
                  </a:cubicBezTo>
                  <a:lnTo>
                    <a:pt x="1107549" y="1947498"/>
                  </a:lnTo>
                  <a:cubicBezTo>
                    <a:pt x="1107549" y="1970629"/>
                    <a:pt x="1098360" y="1992813"/>
                    <a:pt x="1082004" y="2009169"/>
                  </a:cubicBezTo>
                  <a:cubicBezTo>
                    <a:pt x="1065647" y="2025526"/>
                    <a:pt x="1043463" y="2034715"/>
                    <a:pt x="1020332" y="2034715"/>
                  </a:cubicBezTo>
                  <a:lnTo>
                    <a:pt x="87216" y="2034715"/>
                  </a:lnTo>
                  <a:cubicBezTo>
                    <a:pt x="39048" y="2034715"/>
                    <a:pt x="0" y="1995666"/>
                    <a:pt x="0" y="1947498"/>
                  </a:cubicBezTo>
                  <a:lnTo>
                    <a:pt x="0" y="87216"/>
                  </a:lnTo>
                  <a:cubicBezTo>
                    <a:pt x="0" y="64085"/>
                    <a:pt x="9189" y="41901"/>
                    <a:pt x="25545" y="25545"/>
                  </a:cubicBezTo>
                  <a:cubicBezTo>
                    <a:pt x="41901" y="9189"/>
                    <a:pt x="64085" y="0"/>
                    <a:pt x="87216" y="0"/>
                  </a:cubicBezTo>
                  <a:close/>
                </a:path>
              </a:pathLst>
            </a:custGeom>
            <a:solidFill>
              <a:srgbClr val="F1F1F1"/>
            </a:solidFill>
          </p:spPr>
          <p:txBody>
            <a:bodyPr/>
            <a:lstStyle/>
            <a:p>
              <a:endParaRPr lang="nl-NL"/>
            </a:p>
          </p:txBody>
        </p:sp>
        <p:sp>
          <p:nvSpPr>
            <p:cNvPr id="10" name="TextBox 10"/>
            <p:cNvSpPr txBox="1"/>
            <p:nvPr/>
          </p:nvSpPr>
          <p:spPr>
            <a:xfrm>
              <a:off x="0" y="-38100"/>
              <a:ext cx="1107549" cy="2072815"/>
            </a:xfrm>
            <a:prstGeom prst="rect">
              <a:avLst/>
            </a:prstGeom>
          </p:spPr>
          <p:txBody>
            <a:bodyPr lIns="50800" tIns="50800" rIns="50800" bIns="50800" rtlCol="0" anchor="ctr"/>
            <a:lstStyle/>
            <a:p>
              <a:pPr algn="ctr">
                <a:lnSpc>
                  <a:spcPts val="3096"/>
                </a:lnSpc>
              </a:pPr>
              <a:endParaRPr/>
            </a:p>
          </p:txBody>
        </p:sp>
      </p:grpSp>
      <p:sp>
        <p:nvSpPr>
          <p:cNvPr id="11" name="Freeform 11"/>
          <p:cNvSpPr/>
          <p:nvPr/>
        </p:nvSpPr>
        <p:spPr>
          <a:xfrm>
            <a:off x="1333209" y="4723917"/>
            <a:ext cx="1030353" cy="1071256"/>
          </a:xfrm>
          <a:custGeom>
            <a:avLst/>
            <a:gdLst/>
            <a:ahLst/>
            <a:cxnLst/>
            <a:rect l="l" t="t" r="r" b="b"/>
            <a:pathLst>
              <a:path w="1030353" h="1071256">
                <a:moveTo>
                  <a:pt x="0" y="0"/>
                </a:moveTo>
                <a:lnTo>
                  <a:pt x="1030353" y="0"/>
                </a:lnTo>
                <a:lnTo>
                  <a:pt x="1030353" y="1071255"/>
                </a:lnTo>
                <a:lnTo>
                  <a:pt x="0" y="107125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2" name="Freeform 12"/>
          <p:cNvSpPr/>
          <p:nvPr/>
        </p:nvSpPr>
        <p:spPr>
          <a:xfrm flipH="1">
            <a:off x="158366" y="4612062"/>
            <a:ext cx="1030353" cy="1071256"/>
          </a:xfrm>
          <a:custGeom>
            <a:avLst/>
            <a:gdLst/>
            <a:ahLst/>
            <a:cxnLst/>
            <a:rect l="l" t="t" r="r" b="b"/>
            <a:pathLst>
              <a:path w="1030353" h="1071256">
                <a:moveTo>
                  <a:pt x="1030353" y="0"/>
                </a:moveTo>
                <a:lnTo>
                  <a:pt x="0" y="0"/>
                </a:lnTo>
                <a:lnTo>
                  <a:pt x="0" y="1071256"/>
                </a:lnTo>
                <a:lnTo>
                  <a:pt x="1030353" y="1071256"/>
                </a:lnTo>
                <a:lnTo>
                  <a:pt x="1030353"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968898" y="3883509"/>
            <a:ext cx="948126" cy="922268"/>
          </a:xfrm>
          <a:custGeom>
            <a:avLst/>
            <a:gdLst/>
            <a:ahLst/>
            <a:cxnLst/>
            <a:rect l="l" t="t" r="r" b="b"/>
            <a:pathLst>
              <a:path w="948126" h="922268">
                <a:moveTo>
                  <a:pt x="0" y="0"/>
                </a:moveTo>
                <a:lnTo>
                  <a:pt x="948125" y="0"/>
                </a:lnTo>
                <a:lnTo>
                  <a:pt x="948125" y="922268"/>
                </a:lnTo>
                <a:lnTo>
                  <a:pt x="0" y="92226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4909345" y="28116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6"/>
            <a:stretch>
              <a:fillRect/>
            </a:stretch>
          </a:blipFill>
        </p:spPr>
        <p:txBody>
          <a:bodyPr/>
          <a:lstStyle/>
          <a:p>
            <a:endParaRPr lang="nl-NL"/>
          </a:p>
        </p:txBody>
      </p:sp>
      <p:sp>
        <p:nvSpPr>
          <p:cNvPr id="15" name="TextBox 15"/>
          <p:cNvSpPr txBox="1"/>
          <p:nvPr/>
        </p:nvSpPr>
        <p:spPr>
          <a:xfrm>
            <a:off x="2473340" y="757237"/>
            <a:ext cx="5623703"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Output en interactie</a:t>
            </a:r>
          </a:p>
        </p:txBody>
      </p:sp>
      <p:sp>
        <p:nvSpPr>
          <p:cNvPr id="16" name="TextBox 16"/>
          <p:cNvSpPr txBox="1"/>
          <p:nvPr/>
        </p:nvSpPr>
        <p:spPr>
          <a:xfrm>
            <a:off x="4395522" y="1798088"/>
            <a:ext cx="2611947" cy="264164"/>
          </a:xfrm>
          <a:prstGeom prst="rect">
            <a:avLst/>
          </a:prstGeom>
        </p:spPr>
        <p:txBody>
          <a:bodyPr lIns="0" tIns="0" rIns="0" bIns="0" rtlCol="0" anchor="t">
            <a:spAutoFit/>
          </a:bodyPr>
          <a:lstStyle/>
          <a:p>
            <a:pPr marL="0" lvl="0" indent="0" algn="ctr">
              <a:lnSpc>
                <a:spcPts val="2057"/>
              </a:lnSpc>
            </a:pPr>
            <a:r>
              <a:rPr lang="en-US" sz="2078" b="1" spc="-137">
                <a:solidFill>
                  <a:srgbClr val="3A3937"/>
                </a:solidFill>
                <a:latin typeface="Open Sans Bold"/>
                <a:ea typeface="Open Sans Bold"/>
                <a:cs typeface="Open Sans Bold"/>
                <a:sym typeface="Open Sans Bold"/>
              </a:rPr>
              <a:t>Pushed Output:</a:t>
            </a:r>
          </a:p>
        </p:txBody>
      </p:sp>
      <p:sp>
        <p:nvSpPr>
          <p:cNvPr id="17" name="TextBox 17"/>
          <p:cNvSpPr txBox="1"/>
          <p:nvPr/>
        </p:nvSpPr>
        <p:spPr>
          <a:xfrm>
            <a:off x="14605341" y="1798088"/>
            <a:ext cx="2611947" cy="264164"/>
          </a:xfrm>
          <a:prstGeom prst="rect">
            <a:avLst/>
          </a:prstGeom>
        </p:spPr>
        <p:txBody>
          <a:bodyPr lIns="0" tIns="0" rIns="0" bIns="0" rtlCol="0" anchor="t">
            <a:spAutoFit/>
          </a:bodyPr>
          <a:lstStyle/>
          <a:p>
            <a:pPr marL="0" lvl="0" indent="0" algn="ctr">
              <a:lnSpc>
                <a:spcPts val="2057"/>
              </a:lnSpc>
            </a:pPr>
            <a:r>
              <a:rPr lang="en-US" sz="2078" b="1" spc="-137">
                <a:solidFill>
                  <a:srgbClr val="3A3937"/>
                </a:solidFill>
                <a:latin typeface="Open Sans Bold"/>
                <a:ea typeface="Open Sans Bold"/>
                <a:cs typeface="Open Sans Bold"/>
                <a:sym typeface="Open Sans Bold"/>
              </a:rPr>
              <a:t>Feedback</a:t>
            </a:r>
          </a:p>
        </p:txBody>
      </p:sp>
      <p:sp>
        <p:nvSpPr>
          <p:cNvPr id="18" name="TextBox 18"/>
          <p:cNvSpPr txBox="1"/>
          <p:nvPr/>
        </p:nvSpPr>
        <p:spPr>
          <a:xfrm>
            <a:off x="2675693" y="2133996"/>
            <a:ext cx="6051606" cy="7293777"/>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Opdrachten</a:t>
            </a:r>
            <a:r>
              <a:rPr lang="en-US" sz="1809">
                <a:solidFill>
                  <a:srgbClr val="000000"/>
                </a:solidFill>
                <a:latin typeface="Open Sans"/>
                <a:ea typeface="Open Sans"/>
                <a:cs typeface="Open Sans"/>
                <a:sym typeface="Open Sans"/>
              </a:rPr>
              <a:t>: </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Creëer een fictief of eigen Instagram/TikTok-profiel in de doeltaal waarin ze zichzelf voorstellen.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Leerlingen maken een korte video waarin ze zichzelf voorstellen en informatie delen over hun dagelijkse leven.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Laat leerlingen een gesprek voeren via een WhatsApp-simulatie waarin ze zich voorstellen aan een fictieve nieuwe klasgenoot in een doeltaalland.</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Leerlingen maken een korte podcast waarin ze zichzelf voorstellen en informatie delen over hun dagelijks leven, hobby’s en ambities.</a:t>
            </a:r>
          </a:p>
          <a:p>
            <a:pPr algn="l">
              <a:lnSpc>
                <a:spcPts val="2532"/>
              </a:lnSpc>
            </a:pPr>
            <a:r>
              <a:rPr lang="en-US" sz="1809" b="1">
                <a:solidFill>
                  <a:srgbClr val="000000"/>
                </a:solidFill>
                <a:latin typeface="Open Sans Bold"/>
                <a:ea typeface="Open Sans Bold"/>
                <a:cs typeface="Open Sans Bold"/>
                <a:sym typeface="Open Sans Bold"/>
              </a:rPr>
              <a:t>Kerndoelen betrokken</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spreekt en voert gesprekken, afgestemd op doel, publiek en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schrijft in de doeltaal, afgestemd op doel, publiek en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experimenteert met de doeltaal op een creatieve manier.</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stemt de communicatie af op de talige achtergrond van de ontvanger.</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verkent hoe het eigen taalleerproces wordt bevorderd (door feedback en zelfreflectie).</a:t>
            </a:r>
          </a:p>
        </p:txBody>
      </p:sp>
      <p:sp>
        <p:nvSpPr>
          <p:cNvPr id="19" name="TextBox 19"/>
          <p:cNvSpPr txBox="1"/>
          <p:nvPr/>
        </p:nvSpPr>
        <p:spPr>
          <a:xfrm>
            <a:off x="14448226" y="2195659"/>
            <a:ext cx="3523026" cy="8247406"/>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Rubric of een eenvoudige checklist</a:t>
            </a:r>
            <a:r>
              <a:rPr lang="en-US" sz="1809">
                <a:solidFill>
                  <a:srgbClr val="000000"/>
                </a:solidFill>
                <a:latin typeface="Open Sans"/>
                <a:ea typeface="Open Sans"/>
                <a:cs typeface="Open Sans"/>
                <a:sym typeface="Open Sans"/>
              </a:rPr>
              <a:t>: </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Correcte toepassing van vocabulaire en zinsstructuren.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Creatief taalgebruik in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Begrip van de input en correcte verwerking.</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Zelfreflectie op taalgebruik en leerproces.</a:t>
            </a:r>
          </a:p>
          <a:p>
            <a:pPr algn="l">
              <a:lnSpc>
                <a:spcPts val="2532"/>
              </a:lnSpc>
            </a:pPr>
            <a:r>
              <a:rPr lang="en-US" sz="1809" b="1">
                <a:solidFill>
                  <a:srgbClr val="000000"/>
                </a:solidFill>
                <a:latin typeface="Open Sans Bold"/>
                <a:ea typeface="Open Sans Bold"/>
                <a:cs typeface="Open Sans Bold"/>
                <a:sym typeface="Open Sans Bold"/>
              </a:rPr>
              <a:t>Feedbackmethoden</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Peer-feedback bij presentaties of vlogs.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Directe feedback tijdens gesprekken of WhatsApp-simulaties.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Zelfreflectie door leerlingen via checklists.</a:t>
            </a:r>
          </a:p>
          <a:p>
            <a:pPr algn="l">
              <a:lnSpc>
                <a:spcPts val="2532"/>
              </a:lnSpc>
            </a:pPr>
            <a:r>
              <a:rPr lang="en-US" sz="1809" b="1">
                <a:solidFill>
                  <a:srgbClr val="000000"/>
                </a:solidFill>
                <a:latin typeface="Open Sans Bold"/>
                <a:ea typeface="Open Sans Bold"/>
                <a:cs typeface="Open Sans Bold"/>
                <a:sym typeface="Open Sans Bold"/>
              </a:rPr>
              <a:t>Kerndoel</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verkent hoe het eigen taalleerproces wordt bevorderd.</a:t>
            </a: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p:txBody>
      </p:sp>
      <p:sp>
        <p:nvSpPr>
          <p:cNvPr id="20" name="TextBox 20"/>
          <p:cNvSpPr txBox="1"/>
          <p:nvPr/>
        </p:nvSpPr>
        <p:spPr>
          <a:xfrm>
            <a:off x="9555740" y="1877783"/>
            <a:ext cx="4068393" cy="8565282"/>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Technische tools</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Instagram en TikTok.</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Canva of Genially om een fictief profiel te maken als je geen echte accounts wilt laten aanmaken.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Flipgrid: Een veilige omgeving waar leerlingen hun vlogs kunnen opnemen en delen.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WeVideo: Voor eenvoudige bewerking van video’s.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FakeWhatsApp (online tool om WhatsApp-gesprekken te simuleren) of gebruik gewoon papier om de berichtenreeks op te stellen.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Anchor (gratis podcast-opnames en eenvoudig te gebruiken)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Audacity voor opnames en bewerking.</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Padlet: Maak eenvoudig digitale profielen aan en laat klasgenoten reacties geven.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Genially of Google Sites: Voor interactieve digitale profielen.</a:t>
            </a: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p:txBody>
      </p:sp>
      <p:sp>
        <p:nvSpPr>
          <p:cNvPr id="21" name="TextBox 21"/>
          <p:cNvSpPr txBox="1"/>
          <p:nvPr/>
        </p:nvSpPr>
        <p:spPr>
          <a:xfrm>
            <a:off x="158366" y="2672361"/>
            <a:ext cx="2266819"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PRODUCTIE VAN OUTPUT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10CBE3F5DC249BEA25139CB893ADA" ma:contentTypeVersion="12" ma:contentTypeDescription="Een nieuw document maken." ma:contentTypeScope="" ma:versionID="9c44df656c387fb99b1170aeafa09f80">
  <xsd:schema xmlns:xsd="http://www.w3.org/2001/XMLSchema" xmlns:xs="http://www.w3.org/2001/XMLSchema" xmlns:p="http://schemas.microsoft.com/office/2006/metadata/properties" xmlns:ns2="b57512ba-c9d3-42b3-8e16-49981f24b384" xmlns:ns3="7c2d5f1c-e411-4ead-ad8c-b096dcb50de4" targetNamespace="http://schemas.microsoft.com/office/2006/metadata/properties" ma:root="true" ma:fieldsID="4525ae975b89e0c3397e09157fbc3534" ns2:_="" ns3:_="">
    <xsd:import namespace="b57512ba-c9d3-42b3-8e16-49981f24b384"/>
    <xsd:import namespace="7c2d5f1c-e411-4ead-ad8c-b096dcb50de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7512ba-c9d3-42b3-8e16-49981f24b3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236b9280-538e-451c-b6de-a69a28e747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2d5f1c-e411-4ead-ad8c-b096dcb50de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9b04b9d-c7fc-4c54-b0d0-5b00137c0d58}" ma:internalName="TaxCatchAll" ma:showField="CatchAllData" ma:web="7c2d5f1c-e411-4ead-ad8c-b096dcb50d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57512ba-c9d3-42b3-8e16-49981f24b384">
      <Terms xmlns="http://schemas.microsoft.com/office/infopath/2007/PartnerControls"/>
    </lcf76f155ced4ddcb4097134ff3c332f>
    <TaxCatchAll xmlns="7c2d5f1c-e411-4ead-ad8c-b096dcb50de4" xsi:nil="true"/>
  </documentManagement>
</p:properties>
</file>

<file path=customXml/itemProps1.xml><?xml version="1.0" encoding="utf-8"?>
<ds:datastoreItem xmlns:ds="http://schemas.openxmlformats.org/officeDocument/2006/customXml" ds:itemID="{6EAFE8A3-05C7-49FC-91DE-59C147ABB64D}"/>
</file>

<file path=customXml/itemProps2.xml><?xml version="1.0" encoding="utf-8"?>
<ds:datastoreItem xmlns:ds="http://schemas.openxmlformats.org/officeDocument/2006/customXml" ds:itemID="{B73A6B9E-AF0B-4F8F-BA3A-CCA6F50DD899}"/>
</file>

<file path=customXml/itemProps3.xml><?xml version="1.0" encoding="utf-8"?>
<ds:datastoreItem xmlns:ds="http://schemas.openxmlformats.org/officeDocument/2006/customXml" ds:itemID="{A7C2DDA4-D53B-42A3-91D3-BA8169C6E73A}"/>
</file>

<file path=docProps/app.xml><?xml version="1.0" encoding="utf-8"?>
<Properties xmlns="http://schemas.openxmlformats.org/officeDocument/2006/extended-properties" xmlns:vt="http://schemas.openxmlformats.org/officeDocument/2006/docPropsVTypes">
  <TotalTime>1</TotalTime>
  <Words>2164</Words>
  <Application>Microsoft Macintosh PowerPoint</Application>
  <PresentationFormat>Aangepast</PresentationFormat>
  <Paragraphs>232</Paragraphs>
  <Slides>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Open Sans</vt:lpstr>
      <vt:lpstr>Arial</vt:lpstr>
      <vt:lpstr>Anton</vt:lpstr>
      <vt:lpstr>Calibri</vt:lpstr>
      <vt:lpstr>Open Sans Bold</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kerndoel 2_Taal en Communicatie_ schijfvanvijf_mvt</dc:title>
  <cp:lastModifiedBy>Nadia Gonzalez</cp:lastModifiedBy>
  <cp:revision>1</cp:revision>
  <dcterms:created xsi:type="dcterms:W3CDTF">2006-08-16T00:00:00Z</dcterms:created>
  <dcterms:modified xsi:type="dcterms:W3CDTF">2025-06-13T14:48:36Z</dcterms:modified>
  <dc:identifier>DAGd9Vs36NY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0x010100E0610CBE3F5DC249BEA25139CB893ADA</vt:lpwstr>
  </property>
</Properties>
</file>