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Open Sans Bold" charset="1" panose="020B0806030504020204"/>
      <p:regular r:id="rId15"/>
    </p:embeddedFont>
    <p:embeddedFont>
      <p:font typeface="Open Sans" charset="1" panose="020B06060305040202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2.xml"/><Relationship Id="rId3" Type="http://schemas.openxmlformats.org/officeDocument/2006/relationships/viewProps" Target="view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1.xml"/><Relationship Id="rId16" Type="http://schemas.openxmlformats.org/officeDocument/2006/relationships/font" Target="fonts/font16.fntdata"/><Relationship Id="rId2" Type="http://schemas.openxmlformats.org/officeDocument/2006/relationships/presProps" Target="presProps.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15" Type="http://schemas.openxmlformats.org/officeDocument/2006/relationships/font" Target="fonts/font15.fntdata"/><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ustomXml" Target="../customXml/item3.xml"/><Relationship Id="rId14" Type="http://schemas.openxmlformats.org/officeDocument/2006/relationships/slide" Target="slides/slide9.xml"/><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27" Target="../media/image26.svg" Type="http://schemas.openxmlformats.org/officeDocument/2006/relationships/image"/><Relationship Id="rId28" Target="../media/image27.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27.pn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27.png" Type="http://schemas.openxmlformats.org/officeDocument/2006/relationships/image"/><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http://www.routard.com" TargetMode="External" Type="http://schemas.openxmlformats.org/officeDocument/2006/relationships/hyperlink"/><Relationship Id="rId3" Target="../media/image19.png" Type="http://schemas.openxmlformats.org/officeDocument/2006/relationships/image"/><Relationship Id="rId4" Target="../media/image20.sv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 Id="rId5" Target="../media/image2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2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690712">
            <a:off x="5447141" y="2930886"/>
            <a:ext cx="2456841" cy="1142431"/>
          </a:xfrm>
          <a:custGeom>
            <a:avLst/>
            <a:gdLst/>
            <a:ahLst/>
            <a:cxnLst/>
            <a:rect r="r" b="b" t="t" l="l"/>
            <a:pathLst>
              <a:path h="1142431" w="2456841">
                <a:moveTo>
                  <a:pt x="0" y="0"/>
                </a:moveTo>
                <a:lnTo>
                  <a:pt x="2456842" y="0"/>
                </a:lnTo>
                <a:lnTo>
                  <a:pt x="2456842" y="1142431"/>
                </a:lnTo>
                <a:lnTo>
                  <a:pt x="0" y="11424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595969" y="2930886"/>
            <a:ext cx="1943477" cy="945015"/>
          </a:xfrm>
          <a:custGeom>
            <a:avLst/>
            <a:gdLst/>
            <a:ahLst/>
            <a:cxnLst/>
            <a:rect r="r" b="b" t="t" l="l"/>
            <a:pathLst>
              <a:path h="945015" w="1943477">
                <a:moveTo>
                  <a:pt x="0" y="0"/>
                </a:moveTo>
                <a:lnTo>
                  <a:pt x="1943476" y="0"/>
                </a:lnTo>
                <a:lnTo>
                  <a:pt x="1943476" y="945015"/>
                </a:lnTo>
                <a:lnTo>
                  <a:pt x="0" y="945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true" rot="0">
            <a:off x="9904195" y="3999726"/>
            <a:ext cx="1943477" cy="945015"/>
          </a:xfrm>
          <a:custGeom>
            <a:avLst/>
            <a:gdLst/>
            <a:ahLst/>
            <a:cxnLst/>
            <a:rect r="r" b="b" t="t" l="l"/>
            <a:pathLst>
              <a:path h="945015" w="1943477">
                <a:moveTo>
                  <a:pt x="1943476" y="945016"/>
                </a:moveTo>
                <a:lnTo>
                  <a:pt x="0" y="945016"/>
                </a:lnTo>
                <a:lnTo>
                  <a:pt x="0" y="0"/>
                </a:lnTo>
                <a:lnTo>
                  <a:pt x="1943476" y="0"/>
                </a:lnTo>
                <a:lnTo>
                  <a:pt x="1943476" y="945016"/>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5400000">
            <a:off x="13837231" y="4635995"/>
            <a:ext cx="2526130" cy="1253592"/>
          </a:xfrm>
          <a:custGeom>
            <a:avLst/>
            <a:gdLst/>
            <a:ahLst/>
            <a:cxnLst/>
            <a:rect r="r" b="b" t="t" l="l"/>
            <a:pathLst>
              <a:path h="1253592" w="2526130">
                <a:moveTo>
                  <a:pt x="2526129" y="0"/>
                </a:moveTo>
                <a:lnTo>
                  <a:pt x="0" y="0"/>
                </a:lnTo>
                <a:lnTo>
                  <a:pt x="0" y="1253592"/>
                </a:lnTo>
                <a:lnTo>
                  <a:pt x="2526129" y="1253592"/>
                </a:lnTo>
                <a:lnTo>
                  <a:pt x="2526129"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0">
            <a:off x="8006177" y="6679106"/>
            <a:ext cx="2949964" cy="910801"/>
          </a:xfrm>
          <a:custGeom>
            <a:avLst/>
            <a:gdLst/>
            <a:ahLst/>
            <a:cxnLst/>
            <a:rect r="r" b="b" t="t" l="l"/>
            <a:pathLst>
              <a:path h="910801" w="2949964">
                <a:moveTo>
                  <a:pt x="2949965" y="0"/>
                </a:moveTo>
                <a:lnTo>
                  <a:pt x="0" y="0"/>
                </a:lnTo>
                <a:lnTo>
                  <a:pt x="0" y="910801"/>
                </a:lnTo>
                <a:lnTo>
                  <a:pt x="2949965" y="910801"/>
                </a:lnTo>
                <a:lnTo>
                  <a:pt x="2949965"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true" rot="3342678">
            <a:off x="1889994" y="5972176"/>
            <a:ext cx="2277346" cy="1107360"/>
          </a:xfrm>
          <a:custGeom>
            <a:avLst/>
            <a:gdLst/>
            <a:ahLst/>
            <a:cxnLst/>
            <a:rect r="r" b="b" t="t" l="l"/>
            <a:pathLst>
              <a:path h="1107360" w="2277346">
                <a:moveTo>
                  <a:pt x="2277346" y="1107360"/>
                </a:moveTo>
                <a:lnTo>
                  <a:pt x="0" y="1107360"/>
                </a:lnTo>
                <a:lnTo>
                  <a:pt x="0" y="0"/>
                </a:lnTo>
                <a:lnTo>
                  <a:pt x="2277346" y="0"/>
                </a:lnTo>
                <a:lnTo>
                  <a:pt x="2277346" y="110736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2877337" y="2930886"/>
            <a:ext cx="1416098" cy="1536201"/>
          </a:xfrm>
          <a:custGeom>
            <a:avLst/>
            <a:gdLst/>
            <a:ahLst/>
            <a:cxnLst/>
            <a:rect r="r" b="b" t="t" l="l"/>
            <a:pathLst>
              <a:path h="1536201" w="1416098">
                <a:moveTo>
                  <a:pt x="0" y="0"/>
                </a:moveTo>
                <a:lnTo>
                  <a:pt x="1416098" y="0"/>
                </a:lnTo>
                <a:lnTo>
                  <a:pt x="1416098" y="1536200"/>
                </a:lnTo>
                <a:lnTo>
                  <a:pt x="0" y="15362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1296850" y="6101005"/>
            <a:ext cx="1096180" cy="1124811"/>
          </a:xfrm>
          <a:custGeom>
            <a:avLst/>
            <a:gdLst/>
            <a:ahLst/>
            <a:cxnLst/>
            <a:rect r="r" b="b" t="t" l="l"/>
            <a:pathLst>
              <a:path h="1124811" w="1096180">
                <a:moveTo>
                  <a:pt x="0" y="0"/>
                </a:moveTo>
                <a:lnTo>
                  <a:pt x="1096179" y="0"/>
                </a:lnTo>
                <a:lnTo>
                  <a:pt x="1096179" y="1124811"/>
                </a:lnTo>
                <a:lnTo>
                  <a:pt x="0" y="112481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0" id="10"/>
          <p:cNvSpPr/>
          <p:nvPr/>
        </p:nvSpPr>
        <p:spPr>
          <a:xfrm flipH="false" flipV="false" rot="0">
            <a:off x="6162143" y="6928392"/>
            <a:ext cx="1024342" cy="1065006"/>
          </a:xfrm>
          <a:custGeom>
            <a:avLst/>
            <a:gdLst/>
            <a:ahLst/>
            <a:cxnLst/>
            <a:rect r="r" b="b" t="t" l="l"/>
            <a:pathLst>
              <a:path h="1065006" w="1024342">
                <a:moveTo>
                  <a:pt x="0" y="0"/>
                </a:moveTo>
                <a:lnTo>
                  <a:pt x="1024342" y="0"/>
                </a:lnTo>
                <a:lnTo>
                  <a:pt x="1024342" y="1065006"/>
                </a:lnTo>
                <a:lnTo>
                  <a:pt x="0" y="106500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true" flipV="false" rot="0">
            <a:off x="4394309" y="6928392"/>
            <a:ext cx="1024342" cy="1065006"/>
          </a:xfrm>
          <a:custGeom>
            <a:avLst/>
            <a:gdLst/>
            <a:ahLst/>
            <a:cxnLst/>
            <a:rect r="r" b="b" t="t" l="l"/>
            <a:pathLst>
              <a:path h="1065006" w="1024342">
                <a:moveTo>
                  <a:pt x="1024342" y="0"/>
                </a:moveTo>
                <a:lnTo>
                  <a:pt x="0" y="0"/>
                </a:lnTo>
                <a:lnTo>
                  <a:pt x="0" y="1065006"/>
                </a:lnTo>
                <a:lnTo>
                  <a:pt x="1024342" y="1065006"/>
                </a:lnTo>
                <a:lnTo>
                  <a:pt x="1024342"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8390081" y="2958883"/>
            <a:ext cx="1390289" cy="1508203"/>
          </a:xfrm>
          <a:custGeom>
            <a:avLst/>
            <a:gdLst/>
            <a:ahLst/>
            <a:cxnLst/>
            <a:rect r="r" b="b" t="t" l="l"/>
            <a:pathLst>
              <a:path h="1508203" w="1390289">
                <a:moveTo>
                  <a:pt x="0" y="0"/>
                </a:moveTo>
                <a:lnTo>
                  <a:pt x="1390289" y="0"/>
                </a:lnTo>
                <a:lnTo>
                  <a:pt x="1390289" y="1508203"/>
                </a:lnTo>
                <a:lnTo>
                  <a:pt x="0" y="150820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true" flipV="false" rot="-1068529">
            <a:off x="3032266" y="2948906"/>
            <a:ext cx="1685649" cy="1853990"/>
          </a:xfrm>
          <a:custGeom>
            <a:avLst/>
            <a:gdLst/>
            <a:ahLst/>
            <a:cxnLst/>
            <a:rect r="r" b="b" t="t" l="l"/>
            <a:pathLst>
              <a:path h="1853990" w="1685649">
                <a:moveTo>
                  <a:pt x="1685650" y="0"/>
                </a:moveTo>
                <a:lnTo>
                  <a:pt x="0" y="0"/>
                </a:lnTo>
                <a:lnTo>
                  <a:pt x="0" y="1853990"/>
                </a:lnTo>
                <a:lnTo>
                  <a:pt x="1685650" y="1853990"/>
                </a:lnTo>
                <a:lnTo>
                  <a:pt x="1685650" y="0"/>
                </a:lnTo>
                <a:close/>
              </a:path>
            </a:pathLst>
          </a:custGeom>
          <a:blipFill>
            <a:blip r:embed="rId20">
              <a:extLst>
                <a:ext uri="{96DAC541-7B7A-43D3-8B79-37D633B846F1}">
                  <asvg:svgBlip xmlns:asvg="http://schemas.microsoft.com/office/drawing/2016/SVG/main" r:embed="rId21"/>
                </a:ext>
              </a:extLst>
            </a:blip>
            <a:stretch>
              <a:fillRect l="0" t="0" r="0" b="0"/>
            </a:stretch>
          </a:blipFill>
          <a:ln cap="sq">
            <a:noFill/>
            <a:prstDash val="solid"/>
            <a:miter/>
          </a:ln>
        </p:spPr>
      </p:sp>
      <p:sp>
        <p:nvSpPr>
          <p:cNvPr name="Freeform 14" id="14"/>
          <p:cNvSpPr/>
          <p:nvPr/>
        </p:nvSpPr>
        <p:spPr>
          <a:xfrm flipH="true" flipV="false" rot="0">
            <a:off x="4963901" y="5489267"/>
            <a:ext cx="1913136" cy="1439125"/>
          </a:xfrm>
          <a:custGeom>
            <a:avLst/>
            <a:gdLst/>
            <a:ahLst/>
            <a:cxnLst/>
            <a:rect r="r" b="b" t="t" l="l"/>
            <a:pathLst>
              <a:path h="1439125" w="1913136">
                <a:moveTo>
                  <a:pt x="1913136" y="0"/>
                </a:moveTo>
                <a:lnTo>
                  <a:pt x="0" y="0"/>
                </a:lnTo>
                <a:lnTo>
                  <a:pt x="0" y="1439125"/>
                </a:lnTo>
                <a:lnTo>
                  <a:pt x="1913136" y="1439125"/>
                </a:lnTo>
                <a:lnTo>
                  <a:pt x="1913136"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5" id="15"/>
          <p:cNvSpPr/>
          <p:nvPr/>
        </p:nvSpPr>
        <p:spPr>
          <a:xfrm flipH="true" flipV="false" rot="0">
            <a:off x="1223147" y="3191475"/>
            <a:ext cx="1699889" cy="1952025"/>
          </a:xfrm>
          <a:custGeom>
            <a:avLst/>
            <a:gdLst/>
            <a:ahLst/>
            <a:cxnLst/>
            <a:rect r="r" b="b" t="t" l="l"/>
            <a:pathLst>
              <a:path h="1952025" w="1699889">
                <a:moveTo>
                  <a:pt x="1699889" y="0"/>
                </a:moveTo>
                <a:lnTo>
                  <a:pt x="0" y="0"/>
                </a:lnTo>
                <a:lnTo>
                  <a:pt x="0" y="1952025"/>
                </a:lnTo>
                <a:lnTo>
                  <a:pt x="1699889" y="1952025"/>
                </a:lnTo>
                <a:lnTo>
                  <a:pt x="1699889"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6" id="16"/>
          <p:cNvSpPr/>
          <p:nvPr/>
        </p:nvSpPr>
        <p:spPr>
          <a:xfrm flipH="false" flipV="false" rot="0">
            <a:off x="12306998" y="6037260"/>
            <a:ext cx="2166502" cy="2194493"/>
          </a:xfrm>
          <a:custGeom>
            <a:avLst/>
            <a:gdLst/>
            <a:ahLst/>
            <a:cxnLst/>
            <a:rect r="r" b="b" t="t" l="l"/>
            <a:pathLst>
              <a:path h="2194493" w="2166502">
                <a:moveTo>
                  <a:pt x="0" y="0"/>
                </a:moveTo>
                <a:lnTo>
                  <a:pt x="2166501" y="0"/>
                </a:lnTo>
                <a:lnTo>
                  <a:pt x="2166501" y="2194493"/>
                </a:lnTo>
                <a:lnTo>
                  <a:pt x="0" y="2194493"/>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17" id="17"/>
          <p:cNvSpPr txBox="true"/>
          <p:nvPr/>
        </p:nvSpPr>
        <p:spPr>
          <a:xfrm rot="0">
            <a:off x="4498766" y="757237"/>
            <a:ext cx="11228326" cy="495300"/>
          </a:xfrm>
          <a:prstGeom prst="rect">
            <a:avLst/>
          </a:prstGeom>
        </p:spPr>
        <p:txBody>
          <a:bodyPr anchor="t" rtlCol="false" tIns="0" lIns="0" bIns="0" rIns="0">
            <a:spAutoFit/>
          </a:bodyPr>
          <a:lstStyle/>
          <a:p>
            <a:pPr algn="l">
              <a:lnSpc>
                <a:spcPts val="4199"/>
              </a:lnSpc>
            </a:pPr>
            <a:r>
              <a:rPr lang="en-US" sz="2999" b="true">
                <a:solidFill>
                  <a:srgbClr val="386264"/>
                </a:solidFill>
                <a:latin typeface="Open Sans Bold"/>
                <a:ea typeface="Open Sans Bold"/>
                <a:cs typeface="Open Sans Bold"/>
                <a:sym typeface="Open Sans Bold"/>
              </a:rPr>
              <a:t>De ‘schijf van </a:t>
            </a:r>
            <a:r>
              <a:rPr lang="en-US" sz="2999" b="true">
                <a:solidFill>
                  <a:srgbClr val="518284"/>
                </a:solidFill>
                <a:latin typeface="Open Sans Bold"/>
                <a:ea typeface="Open Sans Bold"/>
                <a:cs typeface="Open Sans Bold"/>
                <a:sym typeface="Open Sans Bold"/>
              </a:rPr>
              <a:t>vijf</a:t>
            </a:r>
            <a:r>
              <a:rPr lang="en-US" sz="2999" b="true">
                <a:solidFill>
                  <a:srgbClr val="386264"/>
                </a:solidFill>
                <a:latin typeface="Open Sans Bold"/>
                <a:ea typeface="Open Sans Bold"/>
                <a:cs typeface="Open Sans Bold"/>
                <a:sym typeface="Open Sans Bold"/>
              </a:rPr>
              <a:t>’ voor het vreemdetalenonderwijs</a:t>
            </a:r>
          </a:p>
        </p:txBody>
      </p:sp>
      <p:sp>
        <p:nvSpPr>
          <p:cNvPr name="TextBox 18" id="18"/>
          <p:cNvSpPr txBox="true"/>
          <p:nvPr/>
        </p:nvSpPr>
        <p:spPr>
          <a:xfrm rot="0">
            <a:off x="1572330" y="1887011"/>
            <a:ext cx="2701412" cy="3962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INPUT RECEPTIEF</a:t>
            </a:r>
          </a:p>
        </p:txBody>
      </p:sp>
      <p:sp>
        <p:nvSpPr>
          <p:cNvPr name="TextBox 19" id="19"/>
          <p:cNvSpPr txBox="true"/>
          <p:nvPr/>
        </p:nvSpPr>
        <p:spPr>
          <a:xfrm rot="0">
            <a:off x="8028131" y="1887011"/>
            <a:ext cx="2292923"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VERWERKING OP INHOUD </a:t>
            </a:r>
          </a:p>
        </p:txBody>
      </p:sp>
      <p:sp>
        <p:nvSpPr>
          <p:cNvPr name="TextBox 20" id="20"/>
          <p:cNvSpPr txBox="true"/>
          <p:nvPr/>
        </p:nvSpPr>
        <p:spPr>
          <a:xfrm rot="0">
            <a:off x="12539445" y="1887011"/>
            <a:ext cx="2151754"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VERWERKING OP  VORM</a:t>
            </a:r>
          </a:p>
        </p:txBody>
      </p:sp>
      <p:sp>
        <p:nvSpPr>
          <p:cNvPr name="TextBox 21" id="21"/>
          <p:cNvSpPr txBox="true"/>
          <p:nvPr/>
        </p:nvSpPr>
        <p:spPr>
          <a:xfrm rot="0">
            <a:off x="11904665" y="8442960"/>
            <a:ext cx="2971168"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STRATEGISCH HANDELEN</a:t>
            </a:r>
          </a:p>
        </p:txBody>
      </p:sp>
      <p:sp>
        <p:nvSpPr>
          <p:cNvPr name="TextBox 22" id="22"/>
          <p:cNvSpPr txBox="true"/>
          <p:nvPr/>
        </p:nvSpPr>
        <p:spPr>
          <a:xfrm rot="0">
            <a:off x="4610217" y="8442960"/>
            <a:ext cx="2266819"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PRODUCTIE VAN OUTPUT</a:t>
            </a:r>
          </a:p>
        </p:txBody>
      </p:sp>
      <p:sp>
        <p:nvSpPr>
          <p:cNvPr name="Freeform 23" id="23"/>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28"/>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5780762" y="1329090"/>
            <a:ext cx="6248760" cy="6248760"/>
          </a:xfrm>
          <a:prstGeom prst="rect">
            <a:avLst/>
          </a:prstGeom>
        </p:spPr>
      </p:pic>
      <p:sp>
        <p:nvSpPr>
          <p:cNvPr name="AutoShape 3" id="3"/>
          <p:cNvSpPr/>
          <p:nvPr/>
        </p:nvSpPr>
        <p:spPr>
          <a:xfrm>
            <a:off x="634585" y="2444778"/>
            <a:ext cx="6056276" cy="6592"/>
          </a:xfrm>
          <a:prstGeom prst="line">
            <a:avLst/>
          </a:prstGeom>
          <a:ln cap="flat" w="38100">
            <a:solidFill>
              <a:srgbClr val="022A3D"/>
            </a:solidFill>
            <a:prstDash val="solid"/>
            <a:headEnd type="triangle" len="med" w="lg"/>
            <a:tailEnd type="oval" len="lg" w="lg"/>
          </a:ln>
        </p:spPr>
      </p:sp>
      <p:sp>
        <p:nvSpPr>
          <p:cNvPr name="AutoShape 4" id="4"/>
          <p:cNvSpPr/>
          <p:nvPr/>
        </p:nvSpPr>
        <p:spPr>
          <a:xfrm>
            <a:off x="634585" y="5629200"/>
            <a:ext cx="5502224" cy="37719"/>
          </a:xfrm>
          <a:prstGeom prst="line">
            <a:avLst/>
          </a:prstGeom>
          <a:ln cap="flat" w="38100">
            <a:solidFill>
              <a:srgbClr val="022A3D"/>
            </a:solidFill>
            <a:prstDash val="solid"/>
            <a:headEnd type="triangle" len="med" w="lg"/>
            <a:tailEnd type="oval" len="lg" w="lg"/>
          </a:ln>
        </p:spPr>
      </p:sp>
      <p:sp>
        <p:nvSpPr>
          <p:cNvPr name="AutoShape 5" id="5"/>
          <p:cNvSpPr/>
          <p:nvPr/>
        </p:nvSpPr>
        <p:spPr>
          <a:xfrm flipH="true" flipV="true">
            <a:off x="11118612" y="2444778"/>
            <a:ext cx="6709809" cy="0"/>
          </a:xfrm>
          <a:prstGeom prst="line">
            <a:avLst/>
          </a:prstGeom>
          <a:ln cap="flat" w="38100">
            <a:solidFill>
              <a:srgbClr val="022A3D"/>
            </a:solidFill>
            <a:prstDash val="solid"/>
            <a:headEnd type="triangle" len="med" w="lg"/>
            <a:tailEnd type="oval" len="lg" w="lg"/>
          </a:ln>
        </p:spPr>
      </p:sp>
      <p:sp>
        <p:nvSpPr>
          <p:cNvPr name="AutoShape 6" id="6"/>
          <p:cNvSpPr/>
          <p:nvPr/>
        </p:nvSpPr>
        <p:spPr>
          <a:xfrm flipH="true" flipV="true">
            <a:off x="11584342" y="5629200"/>
            <a:ext cx="5588851" cy="0"/>
          </a:xfrm>
          <a:prstGeom prst="line">
            <a:avLst/>
          </a:prstGeom>
          <a:ln cap="flat" w="38100">
            <a:solidFill>
              <a:srgbClr val="022A3D"/>
            </a:solidFill>
            <a:prstDash val="solid"/>
            <a:headEnd type="triangle" len="med" w="lg"/>
            <a:tailEnd type="oval" len="lg" w="lg"/>
          </a:ln>
        </p:spPr>
      </p:sp>
      <p:sp>
        <p:nvSpPr>
          <p:cNvPr name="AutoShape 7" id="7"/>
          <p:cNvSpPr/>
          <p:nvPr/>
        </p:nvSpPr>
        <p:spPr>
          <a:xfrm flipH="true">
            <a:off x="5039903" y="7899082"/>
            <a:ext cx="8599092" cy="0"/>
          </a:xfrm>
          <a:prstGeom prst="line">
            <a:avLst/>
          </a:prstGeom>
          <a:ln cap="flat" w="38100">
            <a:solidFill>
              <a:srgbClr val="022A3D"/>
            </a:solidFill>
            <a:prstDash val="solid"/>
            <a:headEnd type="triangle" len="med" w="lg"/>
            <a:tailEnd type="oval" len="lg" w="lg"/>
          </a:ln>
        </p:spPr>
      </p:sp>
      <p:sp>
        <p:nvSpPr>
          <p:cNvPr name="TextBox 8" id="8"/>
          <p:cNvSpPr txBox="true"/>
          <p:nvPr/>
        </p:nvSpPr>
        <p:spPr>
          <a:xfrm rot="0">
            <a:off x="2328232" y="731203"/>
            <a:ext cx="14165158" cy="537845"/>
          </a:xfrm>
          <a:prstGeom prst="rect">
            <a:avLst/>
          </a:prstGeom>
        </p:spPr>
        <p:txBody>
          <a:bodyPr anchor="t" rtlCol="false" tIns="0" lIns="0" bIns="0" rIns="0">
            <a:spAutoFit/>
          </a:bodyPr>
          <a:lstStyle/>
          <a:p>
            <a:pPr algn="ctr">
              <a:lnSpc>
                <a:spcPts val="4480"/>
              </a:lnSpc>
            </a:pPr>
            <a:r>
              <a:rPr lang="en-US" b="true" sz="3200">
                <a:solidFill>
                  <a:srgbClr val="022A3D"/>
                </a:solidFill>
                <a:latin typeface="Open Sans Bold"/>
                <a:ea typeface="Open Sans Bold"/>
                <a:cs typeface="Open Sans Bold"/>
                <a:sym typeface="Open Sans Bold"/>
              </a:rPr>
              <a:t>LESPLAN: "MIJN HUIS, MIJN BUURT"</a:t>
            </a:r>
          </a:p>
        </p:txBody>
      </p:sp>
      <p:sp>
        <p:nvSpPr>
          <p:cNvPr name="TextBox 9" id="9"/>
          <p:cNvSpPr txBox="true"/>
          <p:nvPr/>
        </p:nvSpPr>
        <p:spPr>
          <a:xfrm rot="0">
            <a:off x="1213357" y="1792670"/>
            <a:ext cx="4140577" cy="462531"/>
          </a:xfrm>
          <a:prstGeom prst="rect">
            <a:avLst/>
          </a:prstGeom>
        </p:spPr>
        <p:txBody>
          <a:bodyPr anchor="t" rtlCol="false" tIns="0" lIns="0" bIns="0" rIns="0">
            <a:spAutoFit/>
          </a:bodyPr>
          <a:lstStyle/>
          <a:p>
            <a:pPr algn="r">
              <a:lnSpc>
                <a:spcPts val="3782"/>
              </a:lnSpc>
            </a:pPr>
            <a:r>
              <a:rPr lang="en-US" b="true" sz="2701">
                <a:solidFill>
                  <a:srgbClr val="FFFFFF"/>
                </a:solidFill>
                <a:latin typeface="Open Sans Bold"/>
                <a:ea typeface="Open Sans Bold"/>
                <a:cs typeface="Open Sans Bold"/>
                <a:sym typeface="Open Sans Bold"/>
              </a:rPr>
              <a:t>INTRODUCTIE  1</a:t>
            </a:r>
          </a:p>
        </p:txBody>
      </p:sp>
      <p:sp>
        <p:nvSpPr>
          <p:cNvPr name="TextBox 10" id="10"/>
          <p:cNvSpPr txBox="true"/>
          <p:nvPr/>
        </p:nvSpPr>
        <p:spPr>
          <a:xfrm rot="0">
            <a:off x="559505" y="2542368"/>
            <a:ext cx="5325298" cy="1079013"/>
          </a:xfrm>
          <a:prstGeom prst="rect">
            <a:avLst/>
          </a:prstGeom>
        </p:spPr>
        <p:txBody>
          <a:bodyPr anchor="t" rtlCol="false" tIns="0" lIns="0" bIns="0" rIns="0">
            <a:spAutoFit/>
          </a:bodyPr>
          <a:lstStyle/>
          <a:p>
            <a:pPr algn="r">
              <a:lnSpc>
                <a:spcPts val="2148"/>
              </a:lnSpc>
            </a:pPr>
            <a:r>
              <a:rPr lang="en-US" b="true" sz="1534">
                <a:solidFill>
                  <a:srgbClr val="022A3D"/>
                </a:solidFill>
                <a:latin typeface="Open Sans Bold"/>
                <a:ea typeface="Open Sans Bold"/>
                <a:cs typeface="Open Sans Bold"/>
                <a:sym typeface="Open Sans Bold"/>
              </a:rPr>
              <a:t>Docent laat een korte, eenvoudige tekst in de doeltaal over een huis of buurt. Dit kan een beschrijving zijn van een typische buurt in een doeltaalland. Leerlingen benoemen wat ze verstaan of herkennen.</a:t>
            </a:r>
          </a:p>
        </p:txBody>
      </p:sp>
      <p:sp>
        <p:nvSpPr>
          <p:cNvPr name="TextBox 11" id="11"/>
          <p:cNvSpPr txBox="true"/>
          <p:nvPr/>
        </p:nvSpPr>
        <p:spPr>
          <a:xfrm rot="0">
            <a:off x="322900" y="5017951"/>
            <a:ext cx="4638998" cy="462531"/>
          </a:xfrm>
          <a:prstGeom prst="rect">
            <a:avLst/>
          </a:prstGeom>
        </p:spPr>
        <p:txBody>
          <a:bodyPr anchor="t" rtlCol="false" tIns="0" lIns="0" bIns="0" rIns="0">
            <a:spAutoFit/>
          </a:bodyPr>
          <a:lstStyle/>
          <a:p>
            <a:pPr algn="r">
              <a:lnSpc>
                <a:spcPts val="3782"/>
              </a:lnSpc>
            </a:pPr>
            <a:r>
              <a:rPr lang="en-US" b="true" sz="2701">
                <a:solidFill>
                  <a:srgbClr val="FFFFFF"/>
                </a:solidFill>
                <a:latin typeface="Open Sans Bold"/>
                <a:ea typeface="Open Sans Bold"/>
                <a:cs typeface="Open Sans Bold"/>
                <a:sym typeface="Open Sans Bold"/>
              </a:rPr>
              <a:t> BEGRIJPEND LEZEN 2</a:t>
            </a:r>
          </a:p>
        </p:txBody>
      </p:sp>
      <p:sp>
        <p:nvSpPr>
          <p:cNvPr name="TextBox 12" id="12"/>
          <p:cNvSpPr txBox="true"/>
          <p:nvPr/>
        </p:nvSpPr>
        <p:spPr>
          <a:xfrm rot="0">
            <a:off x="559505" y="5807869"/>
            <a:ext cx="4794430" cy="534306"/>
          </a:xfrm>
          <a:prstGeom prst="rect">
            <a:avLst/>
          </a:prstGeom>
        </p:spPr>
        <p:txBody>
          <a:bodyPr anchor="t" rtlCol="false" tIns="0" lIns="0" bIns="0" rIns="0">
            <a:spAutoFit/>
          </a:bodyPr>
          <a:lstStyle/>
          <a:p>
            <a:pPr algn="r">
              <a:lnSpc>
                <a:spcPts val="2148"/>
              </a:lnSpc>
            </a:pPr>
            <a:r>
              <a:rPr lang="en-US" b="true" sz="1534">
                <a:solidFill>
                  <a:srgbClr val="022A3D"/>
                </a:solidFill>
                <a:latin typeface="Open Sans Bold"/>
                <a:ea typeface="Open Sans Bold"/>
                <a:cs typeface="Open Sans Bold"/>
                <a:sym typeface="Open Sans Bold"/>
              </a:rPr>
              <a:t>Opdracht: Leerlingen vullen bv het Frayer-model in voor geselecteerde kernwoorden uit de tekst. </a:t>
            </a:r>
          </a:p>
        </p:txBody>
      </p:sp>
      <p:sp>
        <p:nvSpPr>
          <p:cNvPr name="TextBox 13" id="13"/>
          <p:cNvSpPr txBox="true"/>
          <p:nvPr/>
        </p:nvSpPr>
        <p:spPr>
          <a:xfrm rot="0">
            <a:off x="12225090" y="1794776"/>
            <a:ext cx="5740010" cy="460425"/>
          </a:xfrm>
          <a:prstGeom prst="rect">
            <a:avLst/>
          </a:prstGeom>
        </p:spPr>
        <p:txBody>
          <a:bodyPr anchor="t" rtlCol="false" tIns="0" lIns="0" bIns="0" rIns="0">
            <a:spAutoFit/>
          </a:bodyPr>
          <a:lstStyle/>
          <a:p>
            <a:pPr algn="l">
              <a:lnSpc>
                <a:spcPts val="3782"/>
              </a:lnSpc>
            </a:pPr>
            <a:r>
              <a:rPr lang="en-US" b="true" sz="2701">
                <a:solidFill>
                  <a:srgbClr val="FFFFFF"/>
                </a:solidFill>
                <a:latin typeface="Open Sans Bold"/>
                <a:ea typeface="Open Sans Bold"/>
                <a:cs typeface="Open Sans Bold"/>
                <a:sym typeface="Open Sans Bold"/>
              </a:rPr>
              <a:t>INTERACTIE EN FEEDBACK 5</a:t>
            </a:r>
          </a:p>
        </p:txBody>
      </p:sp>
      <p:sp>
        <p:nvSpPr>
          <p:cNvPr name="TextBox 14" id="14"/>
          <p:cNvSpPr txBox="true"/>
          <p:nvPr/>
        </p:nvSpPr>
        <p:spPr>
          <a:xfrm rot="0">
            <a:off x="12082987" y="2542368"/>
            <a:ext cx="6009991" cy="1623719"/>
          </a:xfrm>
          <a:prstGeom prst="rect">
            <a:avLst/>
          </a:prstGeom>
        </p:spPr>
        <p:txBody>
          <a:bodyPr anchor="t" rtlCol="false" tIns="0" lIns="0" bIns="0" rIns="0">
            <a:spAutoFit/>
          </a:bodyPr>
          <a:lstStyle/>
          <a:p>
            <a:pPr algn="l">
              <a:lnSpc>
                <a:spcPts val="2148"/>
              </a:lnSpc>
            </a:pPr>
            <a:r>
              <a:rPr lang="en-US" sz="1534" b="true">
                <a:solidFill>
                  <a:srgbClr val="022A3D"/>
                </a:solidFill>
                <a:latin typeface="Open Sans Bold"/>
                <a:ea typeface="Open Sans Bold"/>
                <a:cs typeface="Open Sans Bold"/>
                <a:sym typeface="Open Sans Bold"/>
              </a:rPr>
              <a:t>Feedback: Laat leerlingen terugkijken op hun Frayer-model en reflecteren op wat ze hebben geleerd:</a:t>
            </a:r>
          </a:p>
          <a:p>
            <a:pPr algn="l" marL="331299" indent="-165650" lvl="1">
              <a:lnSpc>
                <a:spcPts val="2148"/>
              </a:lnSpc>
              <a:buFont typeface="Arial"/>
              <a:buChar char="•"/>
            </a:pPr>
            <a:r>
              <a:rPr lang="en-US" b="true" sz="1534">
                <a:solidFill>
                  <a:srgbClr val="022A3D"/>
                </a:solidFill>
                <a:latin typeface="Open Sans Bold"/>
                <a:ea typeface="Open Sans Bold"/>
                <a:cs typeface="Open Sans Bold"/>
                <a:sym typeface="Open Sans Bold"/>
              </a:rPr>
              <a:t>Welke woorden kan ik nu gebruiken in een gesprek?</a:t>
            </a:r>
          </a:p>
          <a:p>
            <a:pPr algn="l" marL="331299" indent="-165650" lvl="1">
              <a:lnSpc>
                <a:spcPts val="2148"/>
              </a:lnSpc>
              <a:buFont typeface="Arial"/>
              <a:buChar char="•"/>
            </a:pPr>
            <a:r>
              <a:rPr lang="en-US" b="true" sz="1534">
                <a:solidFill>
                  <a:srgbClr val="022A3D"/>
                </a:solidFill>
                <a:latin typeface="Open Sans Bold"/>
                <a:ea typeface="Open Sans Bold"/>
                <a:cs typeface="Open Sans Bold"/>
                <a:sym typeface="Open Sans Bold"/>
              </a:rPr>
              <a:t>Welke woorden vind ik nog moeilijk en hoe kan ik deze beter oefenen?</a:t>
            </a:r>
          </a:p>
          <a:p>
            <a:pPr algn="l">
              <a:lnSpc>
                <a:spcPts val="2148"/>
              </a:lnSpc>
            </a:pPr>
          </a:p>
        </p:txBody>
      </p:sp>
      <p:sp>
        <p:nvSpPr>
          <p:cNvPr name="TextBox 15" id="15"/>
          <p:cNvSpPr txBox="true"/>
          <p:nvPr/>
        </p:nvSpPr>
        <p:spPr>
          <a:xfrm rot="0">
            <a:off x="12352812" y="4977092"/>
            <a:ext cx="4140577" cy="460425"/>
          </a:xfrm>
          <a:prstGeom prst="rect">
            <a:avLst/>
          </a:prstGeom>
        </p:spPr>
        <p:txBody>
          <a:bodyPr anchor="t" rtlCol="false" tIns="0" lIns="0" bIns="0" rIns="0">
            <a:spAutoFit/>
          </a:bodyPr>
          <a:lstStyle/>
          <a:p>
            <a:pPr algn="l">
              <a:lnSpc>
                <a:spcPts val="3782"/>
              </a:lnSpc>
            </a:pPr>
            <a:r>
              <a:rPr lang="en-US" b="true" sz="2701">
                <a:solidFill>
                  <a:srgbClr val="FFFFFF"/>
                </a:solidFill>
                <a:latin typeface="Open Sans Bold"/>
                <a:ea typeface="Open Sans Bold"/>
                <a:cs typeface="Open Sans Bold"/>
                <a:sym typeface="Open Sans Bold"/>
              </a:rPr>
              <a:t>OUTPUT  4</a:t>
            </a:r>
          </a:p>
        </p:txBody>
      </p:sp>
      <p:sp>
        <p:nvSpPr>
          <p:cNvPr name="TextBox 16" id="16"/>
          <p:cNvSpPr txBox="true"/>
          <p:nvPr/>
        </p:nvSpPr>
        <p:spPr>
          <a:xfrm rot="0">
            <a:off x="12225090" y="5726790"/>
            <a:ext cx="5255240" cy="1079012"/>
          </a:xfrm>
          <a:prstGeom prst="rect">
            <a:avLst/>
          </a:prstGeom>
        </p:spPr>
        <p:txBody>
          <a:bodyPr anchor="t" rtlCol="false" tIns="0" lIns="0" bIns="0" rIns="0">
            <a:spAutoFit/>
          </a:bodyPr>
          <a:lstStyle/>
          <a:p>
            <a:pPr algn="l">
              <a:lnSpc>
                <a:spcPts val="2148"/>
              </a:lnSpc>
            </a:pPr>
            <a:r>
              <a:rPr lang="en-US" b="true" sz="1534">
                <a:solidFill>
                  <a:srgbClr val="022A3D"/>
                </a:solidFill>
                <a:latin typeface="Open Sans Bold"/>
                <a:ea typeface="Open Sans Bold"/>
                <a:cs typeface="Open Sans Bold"/>
                <a:sym typeface="Open Sans Bold"/>
              </a:rPr>
              <a:t>Opdracht: Een korte presentatie of beschrijving geven over hun eigen huis of buurt. Een advertentie schrijven waarin ze hun huis verkopen of buurt promoten. Digitaal of analoog aanleveren.</a:t>
            </a:r>
          </a:p>
        </p:txBody>
      </p:sp>
      <p:sp>
        <p:nvSpPr>
          <p:cNvPr name="TextBox 17" id="17"/>
          <p:cNvSpPr txBox="true"/>
          <p:nvPr/>
        </p:nvSpPr>
        <p:spPr>
          <a:xfrm rot="0">
            <a:off x="7058622" y="2443852"/>
            <a:ext cx="1536676" cy="602505"/>
          </a:xfrm>
          <a:prstGeom prst="rect">
            <a:avLst/>
          </a:prstGeom>
        </p:spPr>
        <p:txBody>
          <a:bodyPr anchor="t" rtlCol="false" tIns="0" lIns="0" bIns="0" rIns="0">
            <a:spAutoFit/>
          </a:bodyPr>
          <a:lstStyle/>
          <a:p>
            <a:pPr algn="r">
              <a:lnSpc>
                <a:spcPts val="4937"/>
              </a:lnSpc>
            </a:pPr>
            <a:r>
              <a:rPr lang="en-US" b="true" sz="3526" spc="117">
                <a:solidFill>
                  <a:srgbClr val="022A3D"/>
                </a:solidFill>
                <a:latin typeface="Open Sans Bold"/>
                <a:ea typeface="Open Sans Bold"/>
                <a:cs typeface="Open Sans Bold"/>
                <a:sym typeface="Open Sans Bold"/>
              </a:rPr>
              <a:t>10'</a:t>
            </a:r>
          </a:p>
        </p:txBody>
      </p:sp>
      <p:sp>
        <p:nvSpPr>
          <p:cNvPr name="TextBox 18" id="18"/>
          <p:cNvSpPr txBox="true"/>
          <p:nvPr/>
        </p:nvSpPr>
        <p:spPr>
          <a:xfrm rot="0">
            <a:off x="6301492" y="4668440"/>
            <a:ext cx="1265102" cy="602505"/>
          </a:xfrm>
          <a:prstGeom prst="rect">
            <a:avLst/>
          </a:prstGeom>
        </p:spPr>
        <p:txBody>
          <a:bodyPr anchor="t" rtlCol="false" tIns="0" lIns="0" bIns="0" rIns="0">
            <a:spAutoFit/>
          </a:bodyPr>
          <a:lstStyle/>
          <a:p>
            <a:pPr algn="r">
              <a:lnSpc>
                <a:spcPts val="4937"/>
              </a:lnSpc>
            </a:pPr>
            <a:r>
              <a:rPr lang="en-US" b="true" sz="3526" spc="117">
                <a:solidFill>
                  <a:srgbClr val="022A3D"/>
                </a:solidFill>
                <a:latin typeface="Open Sans Bold"/>
                <a:ea typeface="Open Sans Bold"/>
                <a:cs typeface="Open Sans Bold"/>
                <a:sym typeface="Open Sans Bold"/>
              </a:rPr>
              <a:t>10'</a:t>
            </a:r>
          </a:p>
        </p:txBody>
      </p:sp>
      <p:sp>
        <p:nvSpPr>
          <p:cNvPr name="TextBox 19" id="19"/>
          <p:cNvSpPr txBox="true"/>
          <p:nvPr/>
        </p:nvSpPr>
        <p:spPr>
          <a:xfrm rot="0">
            <a:off x="7967051" y="6022635"/>
            <a:ext cx="1951731" cy="602505"/>
          </a:xfrm>
          <a:prstGeom prst="rect">
            <a:avLst/>
          </a:prstGeom>
        </p:spPr>
        <p:txBody>
          <a:bodyPr anchor="t" rtlCol="false" tIns="0" lIns="0" bIns="0" rIns="0">
            <a:spAutoFit/>
          </a:bodyPr>
          <a:lstStyle/>
          <a:p>
            <a:pPr algn="ctr">
              <a:lnSpc>
                <a:spcPts val="4937"/>
              </a:lnSpc>
            </a:pPr>
            <a:r>
              <a:rPr lang="en-US" b="true" sz="3526" spc="117">
                <a:solidFill>
                  <a:srgbClr val="022A3D"/>
                </a:solidFill>
                <a:latin typeface="Open Sans Bold"/>
                <a:ea typeface="Open Sans Bold"/>
                <a:cs typeface="Open Sans Bold"/>
                <a:sym typeface="Open Sans Bold"/>
              </a:rPr>
              <a:t>15'</a:t>
            </a:r>
          </a:p>
        </p:txBody>
      </p:sp>
      <p:sp>
        <p:nvSpPr>
          <p:cNvPr name="TextBox 20" id="20"/>
          <p:cNvSpPr txBox="true"/>
          <p:nvPr/>
        </p:nvSpPr>
        <p:spPr>
          <a:xfrm rot="0">
            <a:off x="9289613" y="2443852"/>
            <a:ext cx="1651331" cy="602505"/>
          </a:xfrm>
          <a:prstGeom prst="rect">
            <a:avLst/>
          </a:prstGeom>
        </p:spPr>
        <p:txBody>
          <a:bodyPr anchor="t" rtlCol="false" tIns="0" lIns="0" bIns="0" rIns="0">
            <a:spAutoFit/>
          </a:bodyPr>
          <a:lstStyle/>
          <a:p>
            <a:pPr algn="l">
              <a:lnSpc>
                <a:spcPts val="4937"/>
              </a:lnSpc>
            </a:pPr>
            <a:r>
              <a:rPr lang="en-US" sz="3526" spc="117" b="true">
                <a:solidFill>
                  <a:srgbClr val="FFFFFF"/>
                </a:solidFill>
                <a:latin typeface="Open Sans Bold"/>
                <a:ea typeface="Open Sans Bold"/>
                <a:cs typeface="Open Sans Bold"/>
                <a:sym typeface="Open Sans Bold"/>
              </a:rPr>
              <a:t>5'</a:t>
            </a:r>
          </a:p>
        </p:txBody>
      </p:sp>
      <p:sp>
        <p:nvSpPr>
          <p:cNvPr name="TextBox 21" id="21"/>
          <p:cNvSpPr txBox="true"/>
          <p:nvPr/>
        </p:nvSpPr>
        <p:spPr>
          <a:xfrm rot="0">
            <a:off x="10319240" y="4622340"/>
            <a:ext cx="1265102" cy="602505"/>
          </a:xfrm>
          <a:prstGeom prst="rect">
            <a:avLst/>
          </a:prstGeom>
        </p:spPr>
        <p:txBody>
          <a:bodyPr anchor="t" rtlCol="false" tIns="0" lIns="0" bIns="0" rIns="0">
            <a:spAutoFit/>
          </a:bodyPr>
          <a:lstStyle/>
          <a:p>
            <a:pPr algn="ctr">
              <a:lnSpc>
                <a:spcPts val="4937"/>
              </a:lnSpc>
            </a:pPr>
            <a:r>
              <a:rPr lang="en-US" b="true" sz="3526" spc="117">
                <a:solidFill>
                  <a:srgbClr val="FFFFFF"/>
                </a:solidFill>
                <a:latin typeface="Open Sans Bold"/>
                <a:ea typeface="Open Sans Bold"/>
                <a:cs typeface="Open Sans Bold"/>
                <a:sym typeface="Open Sans Bold"/>
              </a:rPr>
              <a:t>10'</a:t>
            </a:r>
          </a:p>
        </p:txBody>
      </p:sp>
      <p:sp>
        <p:nvSpPr>
          <p:cNvPr name="TextBox 22" id="22"/>
          <p:cNvSpPr txBox="true"/>
          <p:nvPr/>
        </p:nvSpPr>
        <p:spPr>
          <a:xfrm rot="0">
            <a:off x="6034347" y="7247002"/>
            <a:ext cx="5474444" cy="460425"/>
          </a:xfrm>
          <a:prstGeom prst="rect">
            <a:avLst/>
          </a:prstGeom>
        </p:spPr>
        <p:txBody>
          <a:bodyPr anchor="t" rtlCol="false" tIns="0" lIns="0" bIns="0" rIns="0">
            <a:spAutoFit/>
          </a:bodyPr>
          <a:lstStyle/>
          <a:p>
            <a:pPr algn="l">
              <a:lnSpc>
                <a:spcPts val="3782"/>
              </a:lnSpc>
            </a:pPr>
            <a:r>
              <a:rPr lang="en-US" b="true" sz="2701">
                <a:solidFill>
                  <a:srgbClr val="FFFFFF"/>
                </a:solidFill>
                <a:latin typeface="Open Sans Bold"/>
                <a:ea typeface="Open Sans Bold"/>
                <a:cs typeface="Open Sans Bold"/>
                <a:sym typeface="Open Sans Bold"/>
              </a:rPr>
              <a:t>TAALVERWERKING  3</a:t>
            </a:r>
          </a:p>
        </p:txBody>
      </p:sp>
      <p:sp>
        <p:nvSpPr>
          <p:cNvPr name="TextBox 23" id="23"/>
          <p:cNvSpPr txBox="true"/>
          <p:nvPr/>
        </p:nvSpPr>
        <p:spPr>
          <a:xfrm rot="0">
            <a:off x="5039903" y="8052076"/>
            <a:ext cx="8599092" cy="1896073"/>
          </a:xfrm>
          <a:prstGeom prst="rect">
            <a:avLst/>
          </a:prstGeom>
        </p:spPr>
        <p:txBody>
          <a:bodyPr anchor="t" rtlCol="false" tIns="0" lIns="0" bIns="0" rIns="0">
            <a:spAutoFit/>
          </a:bodyPr>
          <a:lstStyle/>
          <a:p>
            <a:pPr algn="l">
              <a:lnSpc>
                <a:spcPts val="2148"/>
              </a:lnSpc>
            </a:pPr>
            <a:r>
              <a:rPr lang="en-US" sz="1534" b="true">
                <a:solidFill>
                  <a:srgbClr val="022A3D"/>
                </a:solidFill>
                <a:latin typeface="Open Sans Bold"/>
                <a:ea typeface="Open Sans Bold"/>
                <a:cs typeface="Open Sans Bold"/>
                <a:sym typeface="Open Sans Bold"/>
              </a:rPr>
              <a:t> Activiteiten om de woorden verder te verankeren:</a:t>
            </a:r>
          </a:p>
          <a:p>
            <a:pPr algn="l" marL="331299" indent="-165650" lvl="1">
              <a:lnSpc>
                <a:spcPts val="2148"/>
              </a:lnSpc>
              <a:buFont typeface="Arial"/>
              <a:buChar char="•"/>
            </a:pPr>
            <a:r>
              <a:rPr lang="en-US" b="true" sz="1534">
                <a:solidFill>
                  <a:srgbClr val="022A3D"/>
                </a:solidFill>
                <a:latin typeface="Open Sans Bold"/>
                <a:ea typeface="Open Sans Bold"/>
                <a:cs typeface="Open Sans Bold"/>
                <a:sym typeface="Open Sans Bold"/>
              </a:rPr>
              <a:t>Matching-opdracht: Laat leerlingen woorden uit het model matche</a:t>
            </a:r>
            <a:r>
              <a:rPr lang="en-US" b="true" sz="1534">
                <a:solidFill>
                  <a:srgbClr val="022A3D"/>
                </a:solidFill>
                <a:latin typeface="Open Sans Bold"/>
                <a:ea typeface="Open Sans Bold"/>
                <a:cs typeface="Open Sans Bold"/>
                <a:sym typeface="Open Sans Bold"/>
              </a:rPr>
              <a:t>n met plaatjes of situaties die ze correct representeren.</a:t>
            </a:r>
          </a:p>
          <a:p>
            <a:pPr algn="l" marL="331299" indent="-165650" lvl="1">
              <a:lnSpc>
                <a:spcPts val="2148"/>
              </a:lnSpc>
              <a:buFont typeface="Arial"/>
              <a:buChar char="•"/>
            </a:pPr>
            <a:r>
              <a:rPr lang="en-US" b="true" sz="1534">
                <a:solidFill>
                  <a:srgbClr val="022A3D"/>
                </a:solidFill>
                <a:latin typeface="Open Sans Bold"/>
                <a:ea typeface="Open Sans Bold"/>
                <a:cs typeface="Open Sans Bold"/>
                <a:sym typeface="Open Sans Bold"/>
              </a:rPr>
              <a:t>Rollenspel: Leerlingen voeren een gesprek waarin ze hun huis of buurt beschrijven en daarbij de nieuwe woorden toepassen.</a:t>
            </a:r>
          </a:p>
          <a:p>
            <a:pPr algn="l">
              <a:lnSpc>
                <a:spcPts val="2148"/>
              </a:lnSpc>
            </a:pPr>
            <a:r>
              <a:rPr lang="en-US" b="true" sz="1534">
                <a:solidFill>
                  <a:srgbClr val="022A3D"/>
                </a:solidFill>
                <a:latin typeface="Open Sans Bold"/>
                <a:ea typeface="Open Sans Bold"/>
                <a:cs typeface="Open Sans Bold"/>
                <a:sym typeface="Open Sans Bold"/>
              </a:rPr>
              <a:t>Visuele ondersteuning: Gebruik afbeeldingen van activiteiten om de woordenlijst visueel te ondersteunen.</a:t>
            </a:r>
          </a:p>
        </p:txBody>
      </p:sp>
      <p:sp>
        <p:nvSpPr>
          <p:cNvPr name="Freeform 24" id="24"/>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3134274" y="2042549"/>
            <a:ext cx="12645233" cy="45607"/>
          </a:xfrm>
          <a:prstGeom prst="line">
            <a:avLst/>
          </a:prstGeom>
          <a:ln cap="flat" w="28575">
            <a:solidFill>
              <a:srgbClr val="022A3D"/>
            </a:solidFill>
            <a:prstDash val="solid"/>
            <a:headEnd type="none" len="sm" w="sm"/>
            <a:tailEnd type="none" len="sm" w="sm"/>
          </a:ln>
        </p:spPr>
      </p:sp>
      <p:grpSp>
        <p:nvGrpSpPr>
          <p:cNvPr name="Group 3" id="3"/>
          <p:cNvGrpSpPr/>
          <p:nvPr/>
        </p:nvGrpSpPr>
        <p:grpSpPr>
          <a:xfrm rot="5518667">
            <a:off x="8544428" y="1277984"/>
            <a:ext cx="1500554" cy="150055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B2B4"/>
            </a:solidFill>
            <a:ln w="28575" cap="sq">
              <a:solidFill>
                <a:srgbClr val="022A3D"/>
              </a:soli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400000">
            <a:off x="15394536" y="1318765"/>
            <a:ext cx="1418992" cy="141899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6264"/>
            </a:solidFill>
            <a:ln w="28575" cap="sq">
              <a:solidFill>
                <a:srgbClr val="022A3D"/>
              </a:solidFill>
              <a:prstDash val="solid"/>
              <a:miter/>
            </a:ln>
          </p:spPr>
        </p:sp>
        <p:sp>
          <p:nvSpPr>
            <p:cNvPr name="TextBox 8" id="8"/>
            <p:cNvSpPr txBox="true"/>
            <p:nvPr/>
          </p:nvSpPr>
          <p:spPr>
            <a:xfrm>
              <a:off x="76200" y="38100"/>
              <a:ext cx="660400" cy="698500"/>
            </a:xfrm>
            <a:prstGeom prst="rect">
              <a:avLst/>
            </a:prstGeom>
          </p:spPr>
          <p:txBody>
            <a:bodyPr anchor="ctr" rtlCol="false" tIns="60713" lIns="60713" bIns="60713" rIns="60713"/>
            <a:lstStyle/>
            <a:p>
              <a:pPr algn="ctr">
                <a:lnSpc>
                  <a:spcPts val="2660"/>
                </a:lnSpc>
              </a:pPr>
            </a:p>
          </p:txBody>
        </p:sp>
      </p:grpSp>
      <p:grpSp>
        <p:nvGrpSpPr>
          <p:cNvPr name="Group 9" id="9"/>
          <p:cNvGrpSpPr/>
          <p:nvPr/>
        </p:nvGrpSpPr>
        <p:grpSpPr>
          <a:xfrm rot="5518667">
            <a:off x="5107482" y="1277984"/>
            <a:ext cx="1500554" cy="150055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D9DB"/>
            </a:solidFill>
            <a:ln w="28575" cap="sq">
              <a:solidFill>
                <a:srgbClr val="022A3D"/>
              </a:solidFill>
              <a:prstDash val="solid"/>
              <a:miter/>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8948058" y="1567954"/>
            <a:ext cx="773983" cy="851381"/>
          </a:xfrm>
          <a:custGeom>
            <a:avLst/>
            <a:gdLst/>
            <a:ahLst/>
            <a:cxnLst/>
            <a:rect r="r" b="b" t="t" l="l"/>
            <a:pathLst>
              <a:path h="851381" w="773983">
                <a:moveTo>
                  <a:pt x="0" y="0"/>
                </a:moveTo>
                <a:lnTo>
                  <a:pt x="773983" y="0"/>
                </a:lnTo>
                <a:lnTo>
                  <a:pt x="773983" y="851382"/>
                </a:lnTo>
                <a:lnTo>
                  <a:pt x="0" y="851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5446488" y="1516270"/>
            <a:ext cx="738868" cy="972194"/>
          </a:xfrm>
          <a:custGeom>
            <a:avLst/>
            <a:gdLst/>
            <a:ahLst/>
            <a:cxnLst/>
            <a:rect r="r" b="b" t="t" l="l"/>
            <a:pathLst>
              <a:path h="972194" w="738868">
                <a:moveTo>
                  <a:pt x="0" y="0"/>
                </a:moveTo>
                <a:lnTo>
                  <a:pt x="738868" y="0"/>
                </a:lnTo>
                <a:lnTo>
                  <a:pt x="738868" y="972195"/>
                </a:lnTo>
                <a:lnTo>
                  <a:pt x="0" y="9721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5779507" y="1621067"/>
            <a:ext cx="623793" cy="842964"/>
          </a:xfrm>
          <a:custGeom>
            <a:avLst/>
            <a:gdLst/>
            <a:ahLst/>
            <a:cxnLst/>
            <a:rect r="r" b="b" t="t" l="l"/>
            <a:pathLst>
              <a:path h="842964" w="623793">
                <a:moveTo>
                  <a:pt x="0" y="0"/>
                </a:moveTo>
                <a:lnTo>
                  <a:pt x="623794" y="0"/>
                </a:lnTo>
                <a:lnTo>
                  <a:pt x="623794" y="842964"/>
                </a:lnTo>
                <a:lnTo>
                  <a:pt x="0" y="8429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5518667">
            <a:off x="1634167" y="1311985"/>
            <a:ext cx="1500554" cy="150055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F7F8"/>
            </a:solidFill>
            <a:ln w="28575" cap="sq">
              <a:solidFill>
                <a:srgbClr val="022A3D"/>
              </a:solidFill>
              <a:prstDash val="solid"/>
              <a:miter/>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5518667">
            <a:off x="11942204" y="1277984"/>
            <a:ext cx="1500554" cy="150055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8284"/>
            </a:solidFill>
            <a:ln w="28575" cap="sq">
              <a:solidFill>
                <a:srgbClr val="022A3D"/>
              </a:solidFill>
              <a:prstDash val="solid"/>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2265552" y="1596019"/>
            <a:ext cx="872908" cy="948813"/>
          </a:xfrm>
          <a:custGeom>
            <a:avLst/>
            <a:gdLst/>
            <a:ahLst/>
            <a:cxnLst/>
            <a:rect r="r" b="b" t="t" l="l"/>
            <a:pathLst>
              <a:path h="948813" w="872908">
                <a:moveTo>
                  <a:pt x="0" y="0"/>
                </a:moveTo>
                <a:lnTo>
                  <a:pt x="872908" y="0"/>
                </a:lnTo>
                <a:lnTo>
                  <a:pt x="872908" y="948813"/>
                </a:lnTo>
                <a:lnTo>
                  <a:pt x="0" y="9488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false" flipV="false" rot="0">
            <a:off x="1888273" y="1561892"/>
            <a:ext cx="940452" cy="863506"/>
          </a:xfrm>
          <a:custGeom>
            <a:avLst/>
            <a:gdLst/>
            <a:ahLst/>
            <a:cxnLst/>
            <a:rect r="r" b="b" t="t" l="l"/>
            <a:pathLst>
              <a:path h="863506" w="940452">
                <a:moveTo>
                  <a:pt x="0" y="0"/>
                </a:moveTo>
                <a:lnTo>
                  <a:pt x="940452" y="0"/>
                </a:lnTo>
                <a:lnTo>
                  <a:pt x="940452" y="863506"/>
                </a:lnTo>
                <a:lnTo>
                  <a:pt x="0" y="8635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3" id="23"/>
          <p:cNvGrpSpPr/>
          <p:nvPr/>
        </p:nvGrpSpPr>
        <p:grpSpPr>
          <a:xfrm rot="-10800000">
            <a:off x="1081045" y="2835002"/>
            <a:ext cx="2622280" cy="1099421"/>
            <a:chOff x="0" y="0"/>
            <a:chExt cx="969323" cy="406400"/>
          </a:xfrm>
        </p:grpSpPr>
        <p:sp>
          <p:nvSpPr>
            <p:cNvPr name="Freeform 24" id="24"/>
            <p:cNvSpPr/>
            <p:nvPr/>
          </p:nvSpPr>
          <p:spPr>
            <a:xfrm flipH="false" flipV="false" rot="0">
              <a:off x="0" y="0"/>
              <a:ext cx="969323" cy="406400"/>
            </a:xfrm>
            <a:custGeom>
              <a:avLst/>
              <a:gdLst/>
              <a:ahLst/>
              <a:cxnLst/>
              <a:rect r="r" b="b" t="t" l="l"/>
              <a:pathLst>
                <a:path h="406400" w="969323">
                  <a:moveTo>
                    <a:pt x="766123" y="0"/>
                  </a:moveTo>
                  <a:cubicBezTo>
                    <a:pt x="878348" y="0"/>
                    <a:pt x="969323" y="90976"/>
                    <a:pt x="969323" y="203200"/>
                  </a:cubicBezTo>
                  <a:cubicBezTo>
                    <a:pt x="969323" y="315424"/>
                    <a:pt x="878348" y="406400"/>
                    <a:pt x="766123" y="406400"/>
                  </a:cubicBezTo>
                  <a:lnTo>
                    <a:pt x="203200" y="406400"/>
                  </a:lnTo>
                  <a:cubicBezTo>
                    <a:pt x="90976" y="406400"/>
                    <a:pt x="0" y="315424"/>
                    <a:pt x="0" y="203200"/>
                  </a:cubicBezTo>
                  <a:cubicBezTo>
                    <a:pt x="0" y="90976"/>
                    <a:pt x="90976" y="0"/>
                    <a:pt x="203200" y="0"/>
                  </a:cubicBezTo>
                  <a:close/>
                </a:path>
              </a:pathLst>
            </a:custGeom>
            <a:solidFill>
              <a:srgbClr val="D5F7F8"/>
            </a:solidFill>
          </p:spPr>
        </p:sp>
        <p:sp>
          <p:nvSpPr>
            <p:cNvPr name="TextBox 25" id="25"/>
            <p:cNvSpPr txBox="true"/>
            <p:nvPr/>
          </p:nvSpPr>
          <p:spPr>
            <a:xfrm>
              <a:off x="0" y="-38100"/>
              <a:ext cx="969323" cy="4445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246913" y="3129209"/>
            <a:ext cx="2323987" cy="531167"/>
          </a:xfrm>
          <a:prstGeom prst="rect">
            <a:avLst/>
          </a:prstGeom>
        </p:spPr>
        <p:txBody>
          <a:bodyPr anchor="t" rtlCol="false" tIns="0" lIns="0" bIns="0" rIns="0">
            <a:spAutoFit/>
          </a:bodyPr>
          <a:lstStyle/>
          <a:p>
            <a:pPr algn="ctr">
              <a:lnSpc>
                <a:spcPts val="2127"/>
              </a:lnSpc>
            </a:pPr>
            <a:r>
              <a:rPr lang="en-US" b="true" sz="1758">
                <a:solidFill>
                  <a:srgbClr val="022A3D"/>
                </a:solidFill>
                <a:latin typeface="Open Sans Bold"/>
                <a:ea typeface="Open Sans Bold"/>
                <a:cs typeface="Open Sans Bold"/>
                <a:sym typeface="Open Sans Bold"/>
              </a:rPr>
              <a:t>BLOOTSTELLING AAN INPUT:</a:t>
            </a:r>
          </a:p>
        </p:txBody>
      </p:sp>
      <p:sp>
        <p:nvSpPr>
          <p:cNvPr name="TextBox 27" id="27"/>
          <p:cNvSpPr txBox="true"/>
          <p:nvPr/>
        </p:nvSpPr>
        <p:spPr>
          <a:xfrm rot="0">
            <a:off x="326699" y="4099659"/>
            <a:ext cx="3564325" cy="6353263"/>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Leermateriaal:</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Fictie-optie</a:t>
            </a:r>
            <a:r>
              <a:rPr lang="en-US" sz="1513" spc="63">
                <a:solidFill>
                  <a:srgbClr val="022A3D"/>
                </a:solidFill>
                <a:latin typeface="Open Sans"/>
                <a:ea typeface="Open Sans"/>
                <a:cs typeface="Open Sans"/>
                <a:sym typeface="Open Sans"/>
              </a:rPr>
              <a:t>: Een kort verhaal waarin een personage door zijn/haar huis loopt of een buurt ontdekt.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Non-fictie-optie</a:t>
            </a:r>
            <a:r>
              <a:rPr lang="en-US" sz="1513" spc="63">
                <a:solidFill>
                  <a:srgbClr val="022A3D"/>
                </a:solidFill>
                <a:latin typeface="Open Sans"/>
                <a:ea typeface="Open Sans"/>
                <a:cs typeface="Open Sans"/>
                <a:sym typeface="Open Sans"/>
              </a:rPr>
              <a:t>: Een korte beschrijving van een bekende buurt of stad in een doeltaalland.</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Luisteroptie</a:t>
            </a:r>
            <a:r>
              <a:rPr lang="en-US" sz="1513" spc="63">
                <a:solidFill>
                  <a:srgbClr val="022A3D"/>
                </a:solidFill>
                <a:latin typeface="Open Sans"/>
                <a:ea typeface="Open Sans"/>
                <a:cs typeface="Open Sans"/>
                <a:sym typeface="Open Sans"/>
              </a:rPr>
              <a:t>: Speel een korte audiobeschrijving af van een huis of buurt.</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 </a:t>
            </a:r>
            <a:r>
              <a:rPr lang="en-US" sz="1513" spc="63">
                <a:solidFill>
                  <a:srgbClr val="022A3D"/>
                </a:solidFill>
                <a:latin typeface="Open Sans"/>
                <a:ea typeface="Open Sans"/>
                <a:cs typeface="Open Sans"/>
                <a:sym typeface="Open Sans"/>
              </a:rPr>
              <a:t>Leerlingen worden blootgesteld aan gevarieerde input over het onderwerp, net iets boven hun niveau (i + 1).</a:t>
            </a:r>
          </a:p>
          <a:p>
            <a:pPr algn="l">
              <a:lnSpc>
                <a:spcPts val="1740"/>
              </a:lnSpc>
            </a:pPr>
            <a:r>
              <a:rPr lang="en-US" sz="1513" spc="63" b="true">
                <a:solidFill>
                  <a:srgbClr val="022A3D"/>
                </a:solidFill>
                <a:latin typeface="Open Sans Bold"/>
                <a:ea typeface="Open Sans Bold"/>
                <a:cs typeface="Open Sans Bold"/>
                <a:sym typeface="Open Sans Bold"/>
              </a:rPr>
              <a:t>Activiteit</a:t>
            </a:r>
            <a:r>
              <a:rPr lang="en-US" sz="1513" spc="63">
                <a:solidFill>
                  <a:srgbClr val="022A3D"/>
                </a:solidFill>
                <a:latin typeface="Open Sans"/>
                <a:ea typeface="Open Sans"/>
                <a:cs typeface="Open Sans"/>
                <a:sym typeface="Open Sans"/>
              </a:rPr>
              <a:t>: Leesactiviteit met een eenvoudige tekst in de doeltaal over een huis of buurt.</a:t>
            </a:r>
          </a:p>
          <a:p>
            <a:pPr algn="l">
              <a:lnSpc>
                <a:spcPts val="1740"/>
              </a:lnSpc>
            </a:pPr>
            <a:r>
              <a:rPr lang="en-US" sz="1513" spc="63" b="true">
                <a:solidFill>
                  <a:srgbClr val="022A3D"/>
                </a:solidFill>
                <a:latin typeface="Open Sans Bold"/>
                <a:ea typeface="Open Sans Bold"/>
                <a:cs typeface="Open Sans Bold"/>
                <a:sym typeface="Open Sans Bold"/>
              </a:rPr>
              <a:t>Kerndoel betrokken:</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toont begrip van schriftelijke fictie- en non-fictieteksten.</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toont begrip van auditieve en audiovisuele fictie- en non-fictieteksten.</a:t>
            </a:r>
          </a:p>
          <a:p>
            <a:pPr algn="l">
              <a:lnSpc>
                <a:spcPts val="1740"/>
              </a:lnSpc>
            </a:pPr>
          </a:p>
          <a:p>
            <a:pPr algn="l">
              <a:lnSpc>
                <a:spcPts val="1740"/>
              </a:lnSpc>
            </a:pPr>
          </a:p>
        </p:txBody>
      </p:sp>
      <p:grpSp>
        <p:nvGrpSpPr>
          <p:cNvPr name="Group 28" id="28"/>
          <p:cNvGrpSpPr/>
          <p:nvPr/>
        </p:nvGrpSpPr>
        <p:grpSpPr>
          <a:xfrm rot="-10800000">
            <a:off x="8023909" y="2861178"/>
            <a:ext cx="2622280" cy="1099421"/>
            <a:chOff x="0" y="0"/>
            <a:chExt cx="969323" cy="406400"/>
          </a:xfrm>
        </p:grpSpPr>
        <p:sp>
          <p:nvSpPr>
            <p:cNvPr name="Freeform 29" id="29"/>
            <p:cNvSpPr/>
            <p:nvPr/>
          </p:nvSpPr>
          <p:spPr>
            <a:xfrm flipH="false" flipV="false" rot="0">
              <a:off x="0" y="0"/>
              <a:ext cx="969323" cy="406400"/>
            </a:xfrm>
            <a:custGeom>
              <a:avLst/>
              <a:gdLst/>
              <a:ahLst/>
              <a:cxnLst/>
              <a:rect r="r" b="b" t="t" l="l"/>
              <a:pathLst>
                <a:path h="406400" w="969323">
                  <a:moveTo>
                    <a:pt x="766123" y="0"/>
                  </a:moveTo>
                  <a:cubicBezTo>
                    <a:pt x="878348" y="0"/>
                    <a:pt x="969323" y="90976"/>
                    <a:pt x="969323" y="203200"/>
                  </a:cubicBezTo>
                  <a:cubicBezTo>
                    <a:pt x="969323" y="315424"/>
                    <a:pt x="878348" y="406400"/>
                    <a:pt x="766123" y="406400"/>
                  </a:cubicBezTo>
                  <a:lnTo>
                    <a:pt x="203200" y="406400"/>
                  </a:lnTo>
                  <a:cubicBezTo>
                    <a:pt x="90976" y="406400"/>
                    <a:pt x="0" y="315424"/>
                    <a:pt x="0" y="203200"/>
                  </a:cubicBezTo>
                  <a:cubicBezTo>
                    <a:pt x="0" y="90976"/>
                    <a:pt x="90976" y="0"/>
                    <a:pt x="203200" y="0"/>
                  </a:cubicBezTo>
                  <a:close/>
                </a:path>
              </a:pathLst>
            </a:custGeom>
            <a:solidFill>
              <a:srgbClr val="75B2B4"/>
            </a:solidFill>
          </p:spPr>
        </p:sp>
        <p:sp>
          <p:nvSpPr>
            <p:cNvPr name="TextBox 30" id="30"/>
            <p:cNvSpPr txBox="true"/>
            <p:nvPr/>
          </p:nvSpPr>
          <p:spPr>
            <a:xfrm>
              <a:off x="0" y="-38100"/>
              <a:ext cx="969323" cy="444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10800000">
            <a:off x="14898971" y="2837985"/>
            <a:ext cx="2622280" cy="1053476"/>
            <a:chOff x="0" y="0"/>
            <a:chExt cx="969323" cy="389416"/>
          </a:xfrm>
        </p:grpSpPr>
        <p:sp>
          <p:nvSpPr>
            <p:cNvPr name="Freeform 32" id="32"/>
            <p:cNvSpPr/>
            <p:nvPr/>
          </p:nvSpPr>
          <p:spPr>
            <a:xfrm flipH="false" flipV="false" rot="0">
              <a:off x="0" y="0"/>
              <a:ext cx="969323" cy="389416"/>
            </a:xfrm>
            <a:custGeom>
              <a:avLst/>
              <a:gdLst/>
              <a:ahLst/>
              <a:cxnLst/>
              <a:rect r="r" b="b" t="t" l="l"/>
              <a:pathLst>
                <a:path h="389416" w="969323">
                  <a:moveTo>
                    <a:pt x="766123" y="0"/>
                  </a:moveTo>
                  <a:cubicBezTo>
                    <a:pt x="878348" y="0"/>
                    <a:pt x="969323" y="87174"/>
                    <a:pt x="969323" y="194708"/>
                  </a:cubicBezTo>
                  <a:cubicBezTo>
                    <a:pt x="969323" y="302242"/>
                    <a:pt x="878348" y="389416"/>
                    <a:pt x="766123" y="389416"/>
                  </a:cubicBezTo>
                  <a:lnTo>
                    <a:pt x="203200" y="389416"/>
                  </a:lnTo>
                  <a:cubicBezTo>
                    <a:pt x="90976" y="389416"/>
                    <a:pt x="0" y="302242"/>
                    <a:pt x="0" y="194708"/>
                  </a:cubicBezTo>
                  <a:cubicBezTo>
                    <a:pt x="0" y="87174"/>
                    <a:pt x="90976" y="0"/>
                    <a:pt x="203200" y="0"/>
                  </a:cubicBezTo>
                  <a:close/>
                </a:path>
              </a:pathLst>
            </a:custGeom>
            <a:solidFill>
              <a:srgbClr val="386264"/>
            </a:solidFill>
          </p:spPr>
        </p:sp>
        <p:sp>
          <p:nvSpPr>
            <p:cNvPr name="TextBox 33" id="33"/>
            <p:cNvSpPr txBox="true"/>
            <p:nvPr/>
          </p:nvSpPr>
          <p:spPr>
            <a:xfrm>
              <a:off x="0" y="-38100"/>
              <a:ext cx="969323" cy="427516"/>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8165869" y="3065940"/>
            <a:ext cx="2323987" cy="603692"/>
          </a:xfrm>
          <a:prstGeom prst="rect">
            <a:avLst/>
          </a:prstGeom>
        </p:spPr>
        <p:txBody>
          <a:bodyPr anchor="t" rtlCol="false" tIns="0" lIns="0" bIns="0" rIns="0">
            <a:spAutoFit/>
          </a:bodyPr>
          <a:lstStyle/>
          <a:p>
            <a:pPr algn="ctr">
              <a:lnSpc>
                <a:spcPts val="2462"/>
              </a:lnSpc>
              <a:spcBef>
                <a:spcPct val="0"/>
              </a:spcBef>
            </a:pPr>
            <a:r>
              <a:rPr lang="en-US" b="true" sz="1758">
                <a:solidFill>
                  <a:srgbClr val="022A3D"/>
                </a:solidFill>
                <a:latin typeface="Open Sans Bold"/>
                <a:ea typeface="Open Sans Bold"/>
                <a:cs typeface="Open Sans Bold"/>
                <a:sym typeface="Open Sans Bold"/>
              </a:rPr>
              <a:t>VORMGERICHTE VERWERKING:</a:t>
            </a:r>
          </a:p>
        </p:txBody>
      </p:sp>
      <p:sp>
        <p:nvSpPr>
          <p:cNvPr name="TextBox 35" id="35"/>
          <p:cNvSpPr txBox="true"/>
          <p:nvPr/>
        </p:nvSpPr>
        <p:spPr>
          <a:xfrm rot="0">
            <a:off x="14989379" y="3177924"/>
            <a:ext cx="2518609" cy="293799"/>
          </a:xfrm>
          <a:prstGeom prst="rect">
            <a:avLst/>
          </a:prstGeom>
        </p:spPr>
        <p:txBody>
          <a:bodyPr anchor="t" rtlCol="false" tIns="0" lIns="0" bIns="0" rIns="0">
            <a:spAutoFit/>
          </a:bodyPr>
          <a:lstStyle/>
          <a:p>
            <a:pPr algn="ctr">
              <a:lnSpc>
                <a:spcPts val="2462"/>
              </a:lnSpc>
              <a:spcBef>
                <a:spcPct val="0"/>
              </a:spcBef>
            </a:pPr>
            <a:r>
              <a:rPr lang="en-US" b="true" sz="1758">
                <a:solidFill>
                  <a:srgbClr val="FFFFFF"/>
                </a:solidFill>
                <a:latin typeface="Open Sans Bold"/>
                <a:ea typeface="Open Sans Bold"/>
                <a:cs typeface="Open Sans Bold"/>
                <a:sym typeface="Open Sans Bold"/>
              </a:rPr>
              <a:t>PUSHED OUTPUT:</a:t>
            </a:r>
          </a:p>
        </p:txBody>
      </p:sp>
      <p:grpSp>
        <p:nvGrpSpPr>
          <p:cNvPr name="Group 36" id="36"/>
          <p:cNvGrpSpPr/>
          <p:nvPr/>
        </p:nvGrpSpPr>
        <p:grpSpPr>
          <a:xfrm rot="-10800000">
            <a:off x="11503439" y="2861178"/>
            <a:ext cx="2622280" cy="1099421"/>
            <a:chOff x="0" y="0"/>
            <a:chExt cx="969323" cy="406400"/>
          </a:xfrm>
        </p:grpSpPr>
        <p:sp>
          <p:nvSpPr>
            <p:cNvPr name="Freeform 37" id="37"/>
            <p:cNvSpPr/>
            <p:nvPr/>
          </p:nvSpPr>
          <p:spPr>
            <a:xfrm flipH="false" flipV="false" rot="0">
              <a:off x="0" y="0"/>
              <a:ext cx="969323" cy="406400"/>
            </a:xfrm>
            <a:custGeom>
              <a:avLst/>
              <a:gdLst/>
              <a:ahLst/>
              <a:cxnLst/>
              <a:rect r="r" b="b" t="t" l="l"/>
              <a:pathLst>
                <a:path h="406400" w="969323">
                  <a:moveTo>
                    <a:pt x="766123" y="0"/>
                  </a:moveTo>
                  <a:cubicBezTo>
                    <a:pt x="878348" y="0"/>
                    <a:pt x="969323" y="90976"/>
                    <a:pt x="969323" y="203200"/>
                  </a:cubicBezTo>
                  <a:cubicBezTo>
                    <a:pt x="969323" y="315424"/>
                    <a:pt x="878348" y="406400"/>
                    <a:pt x="766123" y="406400"/>
                  </a:cubicBezTo>
                  <a:lnTo>
                    <a:pt x="203200" y="406400"/>
                  </a:lnTo>
                  <a:cubicBezTo>
                    <a:pt x="90976" y="406400"/>
                    <a:pt x="0" y="315424"/>
                    <a:pt x="0" y="203200"/>
                  </a:cubicBezTo>
                  <a:cubicBezTo>
                    <a:pt x="0" y="90976"/>
                    <a:pt x="90976" y="0"/>
                    <a:pt x="203200" y="0"/>
                  </a:cubicBezTo>
                  <a:close/>
                </a:path>
              </a:pathLst>
            </a:custGeom>
            <a:solidFill>
              <a:srgbClr val="518284"/>
            </a:solidFill>
          </p:spPr>
        </p:sp>
        <p:sp>
          <p:nvSpPr>
            <p:cNvPr name="TextBox 38" id="38"/>
            <p:cNvSpPr txBox="true"/>
            <p:nvPr/>
          </p:nvSpPr>
          <p:spPr>
            <a:xfrm>
              <a:off x="0" y="-38100"/>
              <a:ext cx="969323" cy="444500"/>
            </a:xfrm>
            <a:prstGeom prst="rect">
              <a:avLst/>
            </a:prstGeom>
          </p:spPr>
          <p:txBody>
            <a:bodyPr anchor="ctr" rtlCol="false" tIns="50800" lIns="50800" bIns="50800" rIns="50800"/>
            <a:lstStyle/>
            <a:p>
              <a:pPr algn="ctr">
                <a:lnSpc>
                  <a:spcPts val="2659"/>
                </a:lnSpc>
              </a:pPr>
            </a:p>
          </p:txBody>
        </p:sp>
      </p:grpSp>
      <p:sp>
        <p:nvSpPr>
          <p:cNvPr name="TextBox 39" id="39"/>
          <p:cNvSpPr txBox="true"/>
          <p:nvPr/>
        </p:nvSpPr>
        <p:spPr>
          <a:xfrm rot="0">
            <a:off x="11580763" y="3094145"/>
            <a:ext cx="2544956" cy="603692"/>
          </a:xfrm>
          <a:prstGeom prst="rect">
            <a:avLst/>
          </a:prstGeom>
        </p:spPr>
        <p:txBody>
          <a:bodyPr anchor="t" rtlCol="false" tIns="0" lIns="0" bIns="0" rIns="0">
            <a:spAutoFit/>
          </a:bodyPr>
          <a:lstStyle/>
          <a:p>
            <a:pPr algn="ctr">
              <a:lnSpc>
                <a:spcPts val="2462"/>
              </a:lnSpc>
              <a:spcBef>
                <a:spcPct val="0"/>
              </a:spcBef>
            </a:pPr>
            <a:r>
              <a:rPr lang="en-US" b="true" sz="1758">
                <a:solidFill>
                  <a:srgbClr val="FFFFFF"/>
                </a:solidFill>
                <a:latin typeface="Open Sans Bold"/>
                <a:ea typeface="Open Sans Bold"/>
                <a:cs typeface="Open Sans Bold"/>
                <a:sym typeface="Open Sans Bold"/>
              </a:rPr>
              <a:t>STRATEGISCH HANDELEN:</a:t>
            </a:r>
          </a:p>
        </p:txBody>
      </p:sp>
      <p:grpSp>
        <p:nvGrpSpPr>
          <p:cNvPr name="Group 40" id="40"/>
          <p:cNvGrpSpPr/>
          <p:nvPr/>
        </p:nvGrpSpPr>
        <p:grpSpPr>
          <a:xfrm rot="-10800000">
            <a:off x="4546619" y="2852132"/>
            <a:ext cx="2622280" cy="1099421"/>
            <a:chOff x="0" y="0"/>
            <a:chExt cx="969323" cy="406400"/>
          </a:xfrm>
        </p:grpSpPr>
        <p:sp>
          <p:nvSpPr>
            <p:cNvPr name="Freeform 41" id="41"/>
            <p:cNvSpPr/>
            <p:nvPr/>
          </p:nvSpPr>
          <p:spPr>
            <a:xfrm flipH="false" flipV="false" rot="0">
              <a:off x="0" y="0"/>
              <a:ext cx="969323" cy="406400"/>
            </a:xfrm>
            <a:custGeom>
              <a:avLst/>
              <a:gdLst/>
              <a:ahLst/>
              <a:cxnLst/>
              <a:rect r="r" b="b" t="t" l="l"/>
              <a:pathLst>
                <a:path h="406400" w="969323">
                  <a:moveTo>
                    <a:pt x="766123" y="0"/>
                  </a:moveTo>
                  <a:cubicBezTo>
                    <a:pt x="878348" y="0"/>
                    <a:pt x="969323" y="90976"/>
                    <a:pt x="969323" y="203200"/>
                  </a:cubicBezTo>
                  <a:cubicBezTo>
                    <a:pt x="969323" y="315424"/>
                    <a:pt x="878348" y="406400"/>
                    <a:pt x="766123" y="406400"/>
                  </a:cubicBezTo>
                  <a:lnTo>
                    <a:pt x="203200" y="406400"/>
                  </a:lnTo>
                  <a:cubicBezTo>
                    <a:pt x="90976" y="406400"/>
                    <a:pt x="0" y="315424"/>
                    <a:pt x="0" y="203200"/>
                  </a:cubicBezTo>
                  <a:cubicBezTo>
                    <a:pt x="0" y="90976"/>
                    <a:pt x="90976" y="0"/>
                    <a:pt x="203200" y="0"/>
                  </a:cubicBezTo>
                  <a:close/>
                </a:path>
              </a:pathLst>
            </a:custGeom>
            <a:solidFill>
              <a:srgbClr val="A3D9DB"/>
            </a:solidFill>
          </p:spPr>
        </p:sp>
        <p:sp>
          <p:nvSpPr>
            <p:cNvPr name="TextBox 42" id="42"/>
            <p:cNvSpPr txBox="true"/>
            <p:nvPr/>
          </p:nvSpPr>
          <p:spPr>
            <a:xfrm>
              <a:off x="0" y="-38100"/>
              <a:ext cx="969323" cy="444500"/>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4558583" y="3143990"/>
            <a:ext cx="2518609" cy="533798"/>
          </a:xfrm>
          <a:prstGeom prst="rect">
            <a:avLst/>
          </a:prstGeom>
        </p:spPr>
        <p:txBody>
          <a:bodyPr anchor="t" rtlCol="false" tIns="0" lIns="0" bIns="0" rIns="0">
            <a:spAutoFit/>
          </a:bodyPr>
          <a:lstStyle/>
          <a:p>
            <a:pPr algn="ctr">
              <a:lnSpc>
                <a:spcPts val="2127"/>
              </a:lnSpc>
            </a:pPr>
            <a:r>
              <a:rPr lang="en-US" b="true" sz="1758">
                <a:solidFill>
                  <a:srgbClr val="022A3D"/>
                </a:solidFill>
                <a:latin typeface="Open Sans Bold"/>
                <a:ea typeface="Open Sans Bold"/>
                <a:cs typeface="Open Sans Bold"/>
                <a:sym typeface="Open Sans Bold"/>
              </a:rPr>
              <a:t>INHOUDSGERICHTE VERWERKING:</a:t>
            </a:r>
          </a:p>
        </p:txBody>
      </p:sp>
      <p:sp>
        <p:nvSpPr>
          <p:cNvPr name="TextBox 44" id="44"/>
          <p:cNvSpPr txBox="true"/>
          <p:nvPr/>
        </p:nvSpPr>
        <p:spPr>
          <a:xfrm rot="0">
            <a:off x="4151089" y="4209197"/>
            <a:ext cx="3342358" cy="4381588"/>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Opdracht</a:t>
            </a:r>
            <a:r>
              <a:rPr lang="en-US" sz="1513" spc="63">
                <a:solidFill>
                  <a:srgbClr val="022A3D"/>
                </a:solidFill>
                <a:latin typeface="Open Sans"/>
                <a:ea typeface="Open Sans"/>
                <a:cs typeface="Open Sans"/>
                <a:sym typeface="Open Sans"/>
              </a:rPr>
              <a:t>: Leerlingen werken in tweetallen om de tekst te begrijpen en vullen een tabel in met: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Waar</a:t>
            </a:r>
            <a:r>
              <a:rPr lang="en-US" sz="1513" spc="63">
                <a:solidFill>
                  <a:srgbClr val="022A3D"/>
                </a:solidFill>
                <a:latin typeface="Open Sans"/>
                <a:ea typeface="Open Sans"/>
                <a:cs typeface="Open Sans"/>
                <a:sym typeface="Open Sans"/>
              </a:rPr>
              <a:t> speelt de tekst zich af?</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Welke kenmerken van het huis of de buurt worden genoemd?</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Wat vindt het personage (of de schrijver) van deze plek?</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Begrip van de hoofdgedachte en details versterken.</a:t>
            </a:r>
          </a:p>
          <a:p>
            <a:pPr algn="l">
              <a:lnSpc>
                <a:spcPts val="1740"/>
              </a:lnSpc>
            </a:pPr>
            <a:r>
              <a:rPr lang="en-US" sz="1513" spc="63" b="true">
                <a:solidFill>
                  <a:srgbClr val="022A3D"/>
                </a:solidFill>
                <a:latin typeface="Open Sans Bold"/>
                <a:ea typeface="Open Sans Bold"/>
                <a:cs typeface="Open Sans Bold"/>
                <a:sym typeface="Open Sans Bold"/>
              </a:rPr>
              <a:t>Kerndoel betrokken</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beschrijft cultuurgebonden aspecten en culturele diversiteit in fictie en non-fictie.</a:t>
            </a:r>
          </a:p>
          <a:p>
            <a:pPr algn="l">
              <a:lnSpc>
                <a:spcPts val="1740"/>
              </a:lnSpc>
            </a:pPr>
          </a:p>
          <a:p>
            <a:pPr algn="l">
              <a:lnSpc>
                <a:spcPts val="1740"/>
              </a:lnSpc>
            </a:pPr>
          </a:p>
        </p:txBody>
      </p:sp>
      <p:sp>
        <p:nvSpPr>
          <p:cNvPr name="TextBox 45" id="45"/>
          <p:cNvSpPr txBox="true"/>
          <p:nvPr/>
        </p:nvSpPr>
        <p:spPr>
          <a:xfrm rot="0">
            <a:off x="7753512" y="4209197"/>
            <a:ext cx="2990706" cy="4162513"/>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Focus op taalvormen</a:t>
            </a:r>
            <a:r>
              <a:rPr lang="en-US" sz="1513" spc="63">
                <a:solidFill>
                  <a:srgbClr val="022A3D"/>
                </a:solidFill>
                <a:latin typeface="Open Sans"/>
                <a:ea typeface="Open Sans"/>
                <a:cs typeface="Open Sans"/>
                <a:sym typeface="Open Sans"/>
              </a:rPr>
              <a:t>: Laat leerlingen werkwoorden markeren die gebruikt worden om plaatsen of kenmerken te beschrijven. Vervolgens schrijven ze vijf zinnen over hun eigen huis of buurt met dezelfde structuren.</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Focus op taalstructuren zoals bijvoeglijke naamwoorden en werkwoord constructies.</a:t>
            </a:r>
          </a:p>
          <a:p>
            <a:pPr algn="l">
              <a:lnSpc>
                <a:spcPts val="1740"/>
              </a:lnSpc>
            </a:pPr>
            <a:r>
              <a:rPr lang="en-US" sz="1513" spc="63" b="true">
                <a:solidFill>
                  <a:srgbClr val="022A3D"/>
                </a:solidFill>
                <a:latin typeface="Open Sans Bold"/>
                <a:ea typeface="Open Sans Bold"/>
                <a:cs typeface="Open Sans Bold"/>
                <a:sym typeface="Open Sans Bold"/>
              </a:rPr>
              <a:t>Kerndoel betrokken</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schrijft in de doeltaal, afgestemd op doel, publiek en context.</a:t>
            </a:r>
          </a:p>
          <a:p>
            <a:pPr algn="l">
              <a:lnSpc>
                <a:spcPts val="1740"/>
              </a:lnSpc>
            </a:pPr>
          </a:p>
          <a:p>
            <a:pPr algn="l">
              <a:lnSpc>
                <a:spcPts val="1740"/>
              </a:lnSpc>
            </a:pPr>
          </a:p>
        </p:txBody>
      </p:sp>
      <p:sp>
        <p:nvSpPr>
          <p:cNvPr name="TextBox 46" id="46"/>
          <p:cNvSpPr txBox="true"/>
          <p:nvPr/>
        </p:nvSpPr>
        <p:spPr>
          <a:xfrm rot="0">
            <a:off x="14597964" y="4209197"/>
            <a:ext cx="3363337" cy="6353263"/>
          </a:xfrm>
          <a:prstGeom prst="rect">
            <a:avLst/>
          </a:prstGeom>
        </p:spPr>
        <p:txBody>
          <a:bodyPr anchor="t" rtlCol="false" tIns="0" lIns="0" bIns="0" rIns="0">
            <a:spAutoFit/>
          </a:bodyPr>
          <a:lstStyle/>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Activiteit: </a:t>
            </a:r>
            <a:r>
              <a:rPr lang="en-US" sz="1513" spc="63">
                <a:solidFill>
                  <a:srgbClr val="022A3D"/>
                </a:solidFill>
                <a:latin typeface="Open Sans"/>
                <a:ea typeface="Open Sans"/>
                <a:cs typeface="Open Sans"/>
                <a:sym typeface="Open Sans"/>
              </a:rPr>
              <a:t>Laat leerlingen in kleine groepjes een presentatie voorbereiden over hun eigen huis en buurt. Ze kunnen vertellen over de verschillende kamers, hun favoriete plek in de buurt en wat ze graag zouden veranderen.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Schrijfoefening</a:t>
            </a:r>
            <a:r>
              <a:rPr lang="en-US" sz="1513" spc="63">
                <a:solidFill>
                  <a:srgbClr val="022A3D"/>
                </a:solidFill>
                <a:latin typeface="Open Sans"/>
                <a:ea typeface="Open Sans"/>
                <a:cs typeface="Open Sans"/>
                <a:sym typeface="Open Sans"/>
              </a:rPr>
              <a:t>: Laat leerlingen een korte advertentie schrijven waarin ze hun huis te koop aanbieden met behulp van voorbeeldzinnen-chunks en een woordenlijst.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Leerlingen oefenen met creatief taalgebruik en leren hun output aan te passen aan het doel en publiek.</a:t>
            </a:r>
          </a:p>
          <a:p>
            <a:pPr algn="l">
              <a:lnSpc>
                <a:spcPts val="1740"/>
              </a:lnSpc>
            </a:pPr>
            <a:r>
              <a:rPr lang="en-US" sz="1513" spc="63" b="true">
                <a:solidFill>
                  <a:srgbClr val="022A3D"/>
                </a:solidFill>
                <a:latin typeface="Open Sans Bold"/>
                <a:ea typeface="Open Sans Bold"/>
                <a:cs typeface="Open Sans Bold"/>
                <a:sym typeface="Open Sans Bold"/>
              </a:rPr>
              <a:t>Kerndoel betrokken</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spreekt en voert gesprekken, afgestemd op doel, publiek en context.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experimenteert met de doeltaal op een creatieve manier.</a:t>
            </a:r>
          </a:p>
          <a:p>
            <a:pPr algn="l">
              <a:lnSpc>
                <a:spcPts val="1740"/>
              </a:lnSpc>
            </a:pPr>
          </a:p>
          <a:p>
            <a:pPr algn="l">
              <a:lnSpc>
                <a:spcPts val="1740"/>
              </a:lnSpc>
            </a:pPr>
          </a:p>
        </p:txBody>
      </p:sp>
      <p:sp>
        <p:nvSpPr>
          <p:cNvPr name="TextBox 47" id="47"/>
          <p:cNvSpPr txBox="true"/>
          <p:nvPr/>
        </p:nvSpPr>
        <p:spPr>
          <a:xfrm rot="0">
            <a:off x="10947743" y="4209197"/>
            <a:ext cx="3446695" cy="6134188"/>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Interculturele component</a:t>
            </a:r>
            <a:r>
              <a:rPr lang="en-US" sz="1513" spc="63">
                <a:solidFill>
                  <a:srgbClr val="022A3D"/>
                </a:solidFill>
                <a:latin typeface="Open Sans"/>
                <a:ea typeface="Open Sans"/>
                <a:cs typeface="Open Sans"/>
                <a:sym typeface="Open Sans"/>
              </a:rPr>
              <a:t>: Bespreek cultuurverschillen tussen huizen en buurten in Nederland en het doeltaalland. Gebruik afbeeldingen of korte video's van typische huizen en buurten in verschillende landen.</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Hoe verschillen deze huizen van jouw huis?</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Wat vind je leuk aan de huizen in het doeltaalland?</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Zou je in deze buurt willen wonen? Waarom wel of niet?</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Strategie</a:t>
            </a:r>
            <a:r>
              <a:rPr lang="en-US" sz="1513" spc="63">
                <a:solidFill>
                  <a:srgbClr val="022A3D"/>
                </a:solidFill>
                <a:latin typeface="Open Sans"/>
                <a:ea typeface="Open Sans"/>
                <a:cs typeface="Open Sans"/>
                <a:sym typeface="Open Sans"/>
              </a:rPr>
              <a:t>: Gebruik van visuele ondersteuning (chunks) om moeilijke woorden te omschrijven.</a:t>
            </a:r>
          </a:p>
          <a:p>
            <a:pPr algn="l">
              <a:lnSpc>
                <a:spcPts val="1740"/>
              </a:lnSpc>
            </a:pPr>
            <a:r>
              <a:rPr lang="en-US" sz="1513" spc="63" b="true">
                <a:solidFill>
                  <a:srgbClr val="022A3D"/>
                </a:solidFill>
                <a:latin typeface="Open Sans Bold"/>
                <a:ea typeface="Open Sans Bold"/>
                <a:cs typeface="Open Sans Bold"/>
                <a:sym typeface="Open Sans Bold"/>
              </a:rPr>
              <a:t>Kerndoel betrokken</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stemt de communicatie af op de culturele en talige achtergrond van de ontvanger.</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De leerling beschrijft cultuurgebonden aspecten en culturele diversiteit in fictie en non-fictie.</a:t>
            </a:r>
          </a:p>
          <a:p>
            <a:pPr algn="l">
              <a:lnSpc>
                <a:spcPts val="1740"/>
              </a:lnSpc>
            </a:pPr>
          </a:p>
          <a:p>
            <a:pPr algn="l">
              <a:lnSpc>
                <a:spcPts val="1740"/>
              </a:lnSpc>
            </a:pPr>
          </a:p>
        </p:txBody>
      </p:sp>
      <p:sp>
        <p:nvSpPr>
          <p:cNvPr name="TextBox 48" id="48"/>
          <p:cNvSpPr txBox="true"/>
          <p:nvPr/>
        </p:nvSpPr>
        <p:spPr>
          <a:xfrm rot="0">
            <a:off x="1203070" y="90804"/>
            <a:ext cx="13641679" cy="1292117"/>
          </a:xfrm>
          <a:prstGeom prst="rect">
            <a:avLst/>
          </a:prstGeom>
        </p:spPr>
        <p:txBody>
          <a:bodyPr anchor="t" rtlCol="false" tIns="0" lIns="0" bIns="0" rIns="0">
            <a:spAutoFit/>
          </a:bodyPr>
          <a:lstStyle/>
          <a:p>
            <a:pPr algn="ctr">
              <a:lnSpc>
                <a:spcPts val="3219"/>
              </a:lnSpc>
            </a:pPr>
            <a:r>
              <a:rPr lang="en-US" b="true" sz="2799" spc="117">
                <a:solidFill>
                  <a:srgbClr val="022A3D"/>
                </a:solidFill>
                <a:latin typeface="Open Sans Bold"/>
                <a:ea typeface="Open Sans Bold"/>
                <a:cs typeface="Open Sans Bold"/>
                <a:sym typeface="Open Sans Bold"/>
              </a:rPr>
              <a:t>Schijf van Vijf MVT</a:t>
            </a:r>
          </a:p>
          <a:p>
            <a:pPr algn="ctr">
              <a:lnSpc>
                <a:spcPts val="2260"/>
              </a:lnSpc>
            </a:pPr>
            <a:r>
              <a:rPr lang="en-US" b="true" sz="1965" spc="82">
                <a:solidFill>
                  <a:srgbClr val="022A3D"/>
                </a:solidFill>
                <a:latin typeface="Open Sans Bold"/>
                <a:ea typeface="Open Sans Bold"/>
                <a:cs typeface="Open Sans Bold"/>
                <a:sym typeface="Open Sans Bold"/>
              </a:rPr>
              <a:t>Doel: Leerlingen leren eenvoudige teksten te begrijpen en relevante informatie eruit te halen, terwijl ze de taal creatief gebruiken en inzicht krijgen in cultuurgebonden aspecten.</a:t>
            </a:r>
          </a:p>
          <a:p>
            <a:pPr algn="ctr">
              <a:lnSpc>
                <a:spcPts val="2490"/>
              </a:lnSpc>
            </a:pPr>
          </a:p>
        </p:txBody>
      </p:sp>
      <p:sp>
        <p:nvSpPr>
          <p:cNvPr name="Freeform 49" id="49"/>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1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3016478" y="1599600"/>
            <a:ext cx="12645233" cy="45607"/>
          </a:xfrm>
          <a:prstGeom prst="line">
            <a:avLst/>
          </a:prstGeom>
          <a:ln cap="flat" w="28575">
            <a:solidFill>
              <a:srgbClr val="022A3D"/>
            </a:solidFill>
            <a:prstDash val="solid"/>
            <a:headEnd type="none" len="sm" w="sm"/>
            <a:tailEnd type="none" len="sm" w="sm"/>
          </a:ln>
        </p:spPr>
      </p:sp>
      <p:grpSp>
        <p:nvGrpSpPr>
          <p:cNvPr name="Group 3" id="3"/>
          <p:cNvGrpSpPr/>
          <p:nvPr/>
        </p:nvGrpSpPr>
        <p:grpSpPr>
          <a:xfrm rot="5518667">
            <a:off x="8426632" y="835036"/>
            <a:ext cx="1500554" cy="1500554"/>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B2B4"/>
            </a:solidFill>
            <a:ln w="28575" cap="sq">
              <a:solidFill>
                <a:srgbClr val="022A3D"/>
              </a:solidFill>
              <a:prstDash val="solid"/>
              <a:miter/>
            </a:ln>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5400000">
            <a:off x="15274458" y="976045"/>
            <a:ext cx="1418992" cy="141899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86264"/>
            </a:solidFill>
            <a:ln w="28575" cap="sq">
              <a:solidFill>
                <a:srgbClr val="022A3D"/>
              </a:solidFill>
              <a:prstDash val="solid"/>
              <a:miter/>
            </a:ln>
          </p:spPr>
        </p:sp>
        <p:sp>
          <p:nvSpPr>
            <p:cNvPr name="TextBox 8" id="8"/>
            <p:cNvSpPr txBox="true"/>
            <p:nvPr/>
          </p:nvSpPr>
          <p:spPr>
            <a:xfrm>
              <a:off x="76200" y="38100"/>
              <a:ext cx="660400" cy="698500"/>
            </a:xfrm>
            <a:prstGeom prst="rect">
              <a:avLst/>
            </a:prstGeom>
          </p:spPr>
          <p:txBody>
            <a:bodyPr anchor="ctr" rtlCol="false" tIns="60713" lIns="60713" bIns="60713" rIns="60713"/>
            <a:lstStyle/>
            <a:p>
              <a:pPr algn="ctr">
                <a:lnSpc>
                  <a:spcPts val="2660"/>
                </a:lnSpc>
              </a:pPr>
            </a:p>
          </p:txBody>
        </p:sp>
      </p:grpSp>
      <p:grpSp>
        <p:nvGrpSpPr>
          <p:cNvPr name="Group 9" id="9"/>
          <p:cNvGrpSpPr/>
          <p:nvPr/>
        </p:nvGrpSpPr>
        <p:grpSpPr>
          <a:xfrm rot="5518667">
            <a:off x="4989686" y="835036"/>
            <a:ext cx="1500554" cy="1500554"/>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D9DB"/>
            </a:solidFill>
            <a:ln w="28575" cap="sq">
              <a:solidFill>
                <a:srgbClr val="022A3D"/>
              </a:solidFill>
              <a:prstDash val="solid"/>
              <a:miter/>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8830261" y="1125006"/>
            <a:ext cx="773983" cy="851381"/>
          </a:xfrm>
          <a:custGeom>
            <a:avLst/>
            <a:gdLst/>
            <a:ahLst/>
            <a:cxnLst/>
            <a:rect r="r" b="b" t="t" l="l"/>
            <a:pathLst>
              <a:path h="851381" w="773983">
                <a:moveTo>
                  <a:pt x="0" y="0"/>
                </a:moveTo>
                <a:lnTo>
                  <a:pt x="773984" y="0"/>
                </a:lnTo>
                <a:lnTo>
                  <a:pt x="773984" y="851381"/>
                </a:lnTo>
                <a:lnTo>
                  <a:pt x="0" y="851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5328692" y="1073322"/>
            <a:ext cx="738868" cy="972194"/>
          </a:xfrm>
          <a:custGeom>
            <a:avLst/>
            <a:gdLst/>
            <a:ahLst/>
            <a:cxnLst/>
            <a:rect r="r" b="b" t="t" l="l"/>
            <a:pathLst>
              <a:path h="972194" w="738868">
                <a:moveTo>
                  <a:pt x="0" y="0"/>
                </a:moveTo>
                <a:lnTo>
                  <a:pt x="738868" y="0"/>
                </a:lnTo>
                <a:lnTo>
                  <a:pt x="738868" y="972194"/>
                </a:lnTo>
                <a:lnTo>
                  <a:pt x="0" y="9721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5661711" y="1178118"/>
            <a:ext cx="623793" cy="842964"/>
          </a:xfrm>
          <a:custGeom>
            <a:avLst/>
            <a:gdLst/>
            <a:ahLst/>
            <a:cxnLst/>
            <a:rect r="r" b="b" t="t" l="l"/>
            <a:pathLst>
              <a:path h="842964" w="623793">
                <a:moveTo>
                  <a:pt x="0" y="0"/>
                </a:moveTo>
                <a:lnTo>
                  <a:pt x="623793" y="0"/>
                </a:lnTo>
                <a:lnTo>
                  <a:pt x="623793" y="842964"/>
                </a:lnTo>
                <a:lnTo>
                  <a:pt x="0" y="8429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5518667">
            <a:off x="1516371" y="869036"/>
            <a:ext cx="1500554" cy="150055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5F7F8"/>
            </a:solidFill>
            <a:ln w="28575" cap="sq">
              <a:solidFill>
                <a:srgbClr val="022A3D"/>
              </a:solidFill>
              <a:prstDash val="solid"/>
              <a:miter/>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5518667">
            <a:off x="11824408" y="835036"/>
            <a:ext cx="1500554" cy="150055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18284"/>
            </a:solidFill>
            <a:ln w="28575" cap="sq">
              <a:solidFill>
                <a:srgbClr val="022A3D"/>
              </a:solidFill>
              <a:prstDash val="solid"/>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12147756" y="1153070"/>
            <a:ext cx="872908" cy="948813"/>
          </a:xfrm>
          <a:custGeom>
            <a:avLst/>
            <a:gdLst/>
            <a:ahLst/>
            <a:cxnLst/>
            <a:rect r="r" b="b" t="t" l="l"/>
            <a:pathLst>
              <a:path h="948813" w="872908">
                <a:moveTo>
                  <a:pt x="0" y="0"/>
                </a:moveTo>
                <a:lnTo>
                  <a:pt x="872908" y="0"/>
                </a:lnTo>
                <a:lnTo>
                  <a:pt x="872908" y="948813"/>
                </a:lnTo>
                <a:lnTo>
                  <a:pt x="0" y="94881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2" id="22"/>
          <p:cNvSpPr/>
          <p:nvPr/>
        </p:nvSpPr>
        <p:spPr>
          <a:xfrm flipH="false" flipV="false" rot="0">
            <a:off x="1770476" y="1118944"/>
            <a:ext cx="940452" cy="863506"/>
          </a:xfrm>
          <a:custGeom>
            <a:avLst/>
            <a:gdLst/>
            <a:ahLst/>
            <a:cxnLst/>
            <a:rect r="r" b="b" t="t" l="l"/>
            <a:pathLst>
              <a:path h="863506" w="940452">
                <a:moveTo>
                  <a:pt x="0" y="0"/>
                </a:moveTo>
                <a:lnTo>
                  <a:pt x="940453" y="0"/>
                </a:lnTo>
                <a:lnTo>
                  <a:pt x="940453" y="863506"/>
                </a:lnTo>
                <a:lnTo>
                  <a:pt x="0" y="8635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3" id="23"/>
          <p:cNvGrpSpPr/>
          <p:nvPr/>
        </p:nvGrpSpPr>
        <p:grpSpPr>
          <a:xfrm rot="-10800000">
            <a:off x="963249" y="2461712"/>
            <a:ext cx="2622280" cy="949016"/>
            <a:chOff x="0" y="0"/>
            <a:chExt cx="969323" cy="350803"/>
          </a:xfrm>
        </p:grpSpPr>
        <p:sp>
          <p:nvSpPr>
            <p:cNvPr name="Freeform 24" id="24"/>
            <p:cNvSpPr/>
            <p:nvPr/>
          </p:nvSpPr>
          <p:spPr>
            <a:xfrm flipH="false" flipV="false" rot="0">
              <a:off x="0" y="0"/>
              <a:ext cx="969323" cy="350803"/>
            </a:xfrm>
            <a:custGeom>
              <a:avLst/>
              <a:gdLst/>
              <a:ahLst/>
              <a:cxnLst/>
              <a:rect r="r" b="b" t="t" l="l"/>
              <a:pathLst>
                <a:path h="350803" w="969323">
                  <a:moveTo>
                    <a:pt x="766123" y="0"/>
                  </a:moveTo>
                  <a:cubicBezTo>
                    <a:pt x="878348" y="0"/>
                    <a:pt x="969323" y="78530"/>
                    <a:pt x="969323" y="175401"/>
                  </a:cubicBezTo>
                  <a:cubicBezTo>
                    <a:pt x="969323" y="272273"/>
                    <a:pt x="878348" y="350803"/>
                    <a:pt x="766123" y="350803"/>
                  </a:cubicBezTo>
                  <a:lnTo>
                    <a:pt x="203200" y="350803"/>
                  </a:lnTo>
                  <a:cubicBezTo>
                    <a:pt x="90976" y="350803"/>
                    <a:pt x="0" y="272273"/>
                    <a:pt x="0" y="175401"/>
                  </a:cubicBezTo>
                  <a:cubicBezTo>
                    <a:pt x="0" y="78530"/>
                    <a:pt x="90976" y="0"/>
                    <a:pt x="203200" y="0"/>
                  </a:cubicBezTo>
                  <a:close/>
                </a:path>
              </a:pathLst>
            </a:custGeom>
            <a:solidFill>
              <a:srgbClr val="D5F7F8"/>
            </a:solidFill>
          </p:spPr>
        </p:sp>
        <p:sp>
          <p:nvSpPr>
            <p:cNvPr name="TextBox 25" id="25"/>
            <p:cNvSpPr txBox="true"/>
            <p:nvPr/>
          </p:nvSpPr>
          <p:spPr>
            <a:xfrm>
              <a:off x="0" y="-38100"/>
              <a:ext cx="969323" cy="388903"/>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129116" y="2604198"/>
            <a:ext cx="2323987" cy="533798"/>
          </a:xfrm>
          <a:prstGeom prst="rect">
            <a:avLst/>
          </a:prstGeom>
        </p:spPr>
        <p:txBody>
          <a:bodyPr anchor="t" rtlCol="false" tIns="0" lIns="0" bIns="0" rIns="0">
            <a:spAutoFit/>
          </a:bodyPr>
          <a:lstStyle/>
          <a:p>
            <a:pPr algn="ctr">
              <a:lnSpc>
                <a:spcPts val="2127"/>
              </a:lnSpc>
            </a:pPr>
            <a:r>
              <a:rPr lang="en-US" b="true" sz="1758">
                <a:solidFill>
                  <a:srgbClr val="022A3D"/>
                </a:solidFill>
                <a:latin typeface="Open Sans Bold"/>
                <a:ea typeface="Open Sans Bold"/>
                <a:cs typeface="Open Sans Bold"/>
                <a:sym typeface="Open Sans Bold"/>
              </a:rPr>
              <a:t>BLOOTSTELLING AAN INPUT:</a:t>
            </a:r>
          </a:p>
        </p:txBody>
      </p:sp>
      <p:sp>
        <p:nvSpPr>
          <p:cNvPr name="TextBox 27" id="27"/>
          <p:cNvSpPr txBox="true"/>
          <p:nvPr/>
        </p:nvSpPr>
        <p:spPr>
          <a:xfrm rot="0">
            <a:off x="377548" y="3503579"/>
            <a:ext cx="3564325" cy="6134188"/>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Leermateriaal:</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Fictie-optie</a:t>
            </a:r>
            <a:r>
              <a:rPr lang="en-US" sz="1513" spc="63">
                <a:solidFill>
                  <a:srgbClr val="022A3D"/>
                </a:solidFill>
                <a:latin typeface="Open Sans"/>
                <a:ea typeface="Open Sans"/>
                <a:cs typeface="Open Sans"/>
                <a:sym typeface="Open Sans"/>
              </a:rPr>
              <a:t>: Een kort verhaal waarin een personage door zijn/haar huis loopt of een buurt ontdekt.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Non-fictie-optie</a:t>
            </a:r>
            <a:r>
              <a:rPr lang="en-US" sz="1513" spc="63">
                <a:solidFill>
                  <a:srgbClr val="022A3D"/>
                </a:solidFill>
                <a:latin typeface="Open Sans"/>
                <a:ea typeface="Open Sans"/>
                <a:cs typeface="Open Sans"/>
                <a:sym typeface="Open Sans"/>
              </a:rPr>
              <a:t>: Een korte beschrijving van een bekende buurt of stad in een doeltaalland.</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Luisteroptie</a:t>
            </a:r>
            <a:r>
              <a:rPr lang="en-US" sz="1513" spc="63">
                <a:solidFill>
                  <a:srgbClr val="022A3D"/>
                </a:solidFill>
                <a:latin typeface="Open Sans"/>
                <a:ea typeface="Open Sans"/>
                <a:cs typeface="Open Sans"/>
                <a:sym typeface="Open Sans"/>
              </a:rPr>
              <a:t>: Speel een korte audiobeschrijving af van een huis of buurt.</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 </a:t>
            </a:r>
            <a:r>
              <a:rPr lang="en-US" sz="1513" spc="63">
                <a:solidFill>
                  <a:srgbClr val="022A3D"/>
                </a:solidFill>
                <a:latin typeface="Open Sans"/>
                <a:ea typeface="Open Sans"/>
                <a:cs typeface="Open Sans"/>
                <a:sym typeface="Open Sans"/>
              </a:rPr>
              <a:t>Leerlingen worden blootgesteld aan gevarieerde input over het onderwerp, net iets boven hun niveau (i + 1).</a:t>
            </a:r>
          </a:p>
          <a:p>
            <a:pPr algn="l">
              <a:lnSpc>
                <a:spcPts val="1740"/>
              </a:lnSpc>
            </a:pPr>
            <a:r>
              <a:rPr lang="en-US" sz="1513" spc="63" b="true">
                <a:solidFill>
                  <a:srgbClr val="022A3D"/>
                </a:solidFill>
                <a:latin typeface="Open Sans Bold"/>
                <a:ea typeface="Open Sans Bold"/>
                <a:cs typeface="Open Sans Bold"/>
                <a:sym typeface="Open Sans Bold"/>
              </a:rPr>
              <a:t>Activiteit</a:t>
            </a:r>
            <a:r>
              <a:rPr lang="en-US" sz="1513" spc="63">
                <a:solidFill>
                  <a:srgbClr val="022A3D"/>
                </a:solidFill>
                <a:latin typeface="Open Sans"/>
                <a:ea typeface="Open Sans"/>
                <a:cs typeface="Open Sans"/>
                <a:sym typeface="Open Sans"/>
              </a:rPr>
              <a:t>: Leesactiviteit met een eenvoudige tekst in de doeltaal over een huis of buurt.</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Koppeling met Kerndoelen Nederlands</a:t>
            </a:r>
            <a:r>
              <a:rPr lang="en-US" sz="1513" spc="63" b="true">
                <a:solidFill>
                  <a:srgbClr val="022A3D"/>
                </a:solidFill>
                <a:latin typeface="Open Sans Bold"/>
                <a:ea typeface="Open Sans Bold"/>
                <a:cs typeface="Open Sans Bold"/>
                <a:sym typeface="Open Sans Bold"/>
              </a:rPr>
              <a: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3</a:t>
            </a:r>
            <a:r>
              <a:rPr lang="en-US" sz="1513" spc="63">
                <a:solidFill>
                  <a:srgbClr val="022A3D"/>
                </a:solidFill>
                <a:latin typeface="Open Sans"/>
                <a:ea typeface="Open Sans"/>
                <a:cs typeface="Open Sans"/>
                <a:sym typeface="Open Sans"/>
              </a:rPr>
              <a:t> Luisteren en lezen met begrip</a:t>
            </a:r>
          </a:p>
          <a:p>
            <a:pPr algn="l">
              <a:lnSpc>
                <a:spcPts val="1740"/>
              </a:lnSpc>
            </a:pPr>
          </a:p>
          <a:p>
            <a:pPr algn="l">
              <a:lnSpc>
                <a:spcPts val="1740"/>
              </a:lnSpc>
            </a:pPr>
          </a:p>
          <a:p>
            <a:pPr algn="l">
              <a:lnSpc>
                <a:spcPts val="1740"/>
              </a:lnSpc>
            </a:pPr>
          </a:p>
        </p:txBody>
      </p:sp>
      <p:grpSp>
        <p:nvGrpSpPr>
          <p:cNvPr name="Group 28" id="28"/>
          <p:cNvGrpSpPr/>
          <p:nvPr/>
        </p:nvGrpSpPr>
        <p:grpSpPr>
          <a:xfrm rot="-10800000">
            <a:off x="7906113" y="2461712"/>
            <a:ext cx="2622280" cy="975193"/>
            <a:chOff x="0" y="0"/>
            <a:chExt cx="969323" cy="360479"/>
          </a:xfrm>
        </p:grpSpPr>
        <p:sp>
          <p:nvSpPr>
            <p:cNvPr name="Freeform 29" id="29"/>
            <p:cNvSpPr/>
            <p:nvPr/>
          </p:nvSpPr>
          <p:spPr>
            <a:xfrm flipH="false" flipV="false" rot="0">
              <a:off x="0" y="0"/>
              <a:ext cx="969323" cy="360479"/>
            </a:xfrm>
            <a:custGeom>
              <a:avLst/>
              <a:gdLst/>
              <a:ahLst/>
              <a:cxnLst/>
              <a:rect r="r" b="b" t="t" l="l"/>
              <a:pathLst>
                <a:path h="360479" w="969323">
                  <a:moveTo>
                    <a:pt x="766123" y="0"/>
                  </a:moveTo>
                  <a:cubicBezTo>
                    <a:pt x="878348" y="0"/>
                    <a:pt x="969323" y="80696"/>
                    <a:pt x="969323" y="180240"/>
                  </a:cubicBezTo>
                  <a:cubicBezTo>
                    <a:pt x="969323" y="279783"/>
                    <a:pt x="878348" y="360479"/>
                    <a:pt x="766123" y="360479"/>
                  </a:cubicBezTo>
                  <a:lnTo>
                    <a:pt x="203200" y="360479"/>
                  </a:lnTo>
                  <a:cubicBezTo>
                    <a:pt x="90976" y="360479"/>
                    <a:pt x="0" y="279783"/>
                    <a:pt x="0" y="180240"/>
                  </a:cubicBezTo>
                  <a:cubicBezTo>
                    <a:pt x="0" y="80696"/>
                    <a:pt x="90976" y="0"/>
                    <a:pt x="203200" y="0"/>
                  </a:cubicBezTo>
                  <a:close/>
                </a:path>
              </a:pathLst>
            </a:custGeom>
            <a:solidFill>
              <a:srgbClr val="75B2B4"/>
            </a:solidFill>
          </p:spPr>
        </p:sp>
        <p:sp>
          <p:nvSpPr>
            <p:cNvPr name="TextBox 30" id="30"/>
            <p:cNvSpPr txBox="true"/>
            <p:nvPr/>
          </p:nvSpPr>
          <p:spPr>
            <a:xfrm>
              <a:off x="0" y="-38100"/>
              <a:ext cx="969323" cy="398579"/>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10800000">
            <a:off x="14819748" y="2530850"/>
            <a:ext cx="2622280" cy="906054"/>
            <a:chOff x="0" y="0"/>
            <a:chExt cx="969323" cy="334922"/>
          </a:xfrm>
        </p:grpSpPr>
        <p:sp>
          <p:nvSpPr>
            <p:cNvPr name="Freeform 32" id="32"/>
            <p:cNvSpPr/>
            <p:nvPr/>
          </p:nvSpPr>
          <p:spPr>
            <a:xfrm flipH="false" flipV="false" rot="0">
              <a:off x="0" y="0"/>
              <a:ext cx="969323" cy="334922"/>
            </a:xfrm>
            <a:custGeom>
              <a:avLst/>
              <a:gdLst/>
              <a:ahLst/>
              <a:cxnLst/>
              <a:rect r="r" b="b" t="t" l="l"/>
              <a:pathLst>
                <a:path h="334922" w="969323">
                  <a:moveTo>
                    <a:pt x="766123" y="0"/>
                  </a:moveTo>
                  <a:cubicBezTo>
                    <a:pt x="878348" y="0"/>
                    <a:pt x="969323" y="74975"/>
                    <a:pt x="969323" y="167461"/>
                  </a:cubicBezTo>
                  <a:cubicBezTo>
                    <a:pt x="969323" y="259947"/>
                    <a:pt x="878348" y="334922"/>
                    <a:pt x="766123" y="334922"/>
                  </a:cubicBezTo>
                  <a:lnTo>
                    <a:pt x="203200" y="334922"/>
                  </a:lnTo>
                  <a:cubicBezTo>
                    <a:pt x="90976" y="334922"/>
                    <a:pt x="0" y="259947"/>
                    <a:pt x="0" y="167461"/>
                  </a:cubicBezTo>
                  <a:cubicBezTo>
                    <a:pt x="0" y="74975"/>
                    <a:pt x="90976" y="0"/>
                    <a:pt x="203200" y="0"/>
                  </a:cubicBezTo>
                  <a:close/>
                </a:path>
              </a:pathLst>
            </a:custGeom>
            <a:solidFill>
              <a:srgbClr val="386264"/>
            </a:solidFill>
          </p:spPr>
        </p:sp>
        <p:sp>
          <p:nvSpPr>
            <p:cNvPr name="TextBox 33" id="33"/>
            <p:cNvSpPr txBox="true"/>
            <p:nvPr/>
          </p:nvSpPr>
          <p:spPr>
            <a:xfrm>
              <a:off x="0" y="-38100"/>
              <a:ext cx="969323" cy="373022"/>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8048073" y="2542244"/>
            <a:ext cx="2323987" cy="603692"/>
          </a:xfrm>
          <a:prstGeom prst="rect">
            <a:avLst/>
          </a:prstGeom>
        </p:spPr>
        <p:txBody>
          <a:bodyPr anchor="t" rtlCol="false" tIns="0" lIns="0" bIns="0" rIns="0">
            <a:spAutoFit/>
          </a:bodyPr>
          <a:lstStyle/>
          <a:p>
            <a:pPr algn="ctr">
              <a:lnSpc>
                <a:spcPts val="2462"/>
              </a:lnSpc>
              <a:spcBef>
                <a:spcPct val="0"/>
              </a:spcBef>
            </a:pPr>
            <a:r>
              <a:rPr lang="en-US" b="true" sz="1758">
                <a:solidFill>
                  <a:srgbClr val="022A3D"/>
                </a:solidFill>
                <a:latin typeface="Open Sans Bold"/>
                <a:ea typeface="Open Sans Bold"/>
                <a:cs typeface="Open Sans Bold"/>
                <a:sym typeface="Open Sans Bold"/>
              </a:rPr>
              <a:t>VORMGERICHTE VERWERKING:</a:t>
            </a:r>
          </a:p>
        </p:txBody>
      </p:sp>
      <p:sp>
        <p:nvSpPr>
          <p:cNvPr name="TextBox 35" id="35"/>
          <p:cNvSpPr txBox="true"/>
          <p:nvPr/>
        </p:nvSpPr>
        <p:spPr>
          <a:xfrm rot="0">
            <a:off x="14923418" y="2783598"/>
            <a:ext cx="2518609" cy="293799"/>
          </a:xfrm>
          <a:prstGeom prst="rect">
            <a:avLst/>
          </a:prstGeom>
        </p:spPr>
        <p:txBody>
          <a:bodyPr anchor="t" rtlCol="false" tIns="0" lIns="0" bIns="0" rIns="0">
            <a:spAutoFit/>
          </a:bodyPr>
          <a:lstStyle/>
          <a:p>
            <a:pPr algn="ctr">
              <a:lnSpc>
                <a:spcPts val="2462"/>
              </a:lnSpc>
              <a:spcBef>
                <a:spcPct val="0"/>
              </a:spcBef>
            </a:pPr>
            <a:r>
              <a:rPr lang="en-US" b="true" sz="1758">
                <a:solidFill>
                  <a:srgbClr val="FFFFFF"/>
                </a:solidFill>
                <a:latin typeface="Open Sans Bold"/>
                <a:ea typeface="Open Sans Bold"/>
                <a:cs typeface="Open Sans Bold"/>
                <a:sym typeface="Open Sans Bold"/>
              </a:rPr>
              <a:t>PUSHED OUTPUT:</a:t>
            </a:r>
          </a:p>
        </p:txBody>
      </p:sp>
      <p:grpSp>
        <p:nvGrpSpPr>
          <p:cNvPr name="Group 36" id="36"/>
          <p:cNvGrpSpPr/>
          <p:nvPr/>
        </p:nvGrpSpPr>
        <p:grpSpPr>
          <a:xfrm rot="-10800000">
            <a:off x="11385643" y="2461712"/>
            <a:ext cx="2622280" cy="975193"/>
            <a:chOff x="0" y="0"/>
            <a:chExt cx="969323" cy="360479"/>
          </a:xfrm>
        </p:grpSpPr>
        <p:sp>
          <p:nvSpPr>
            <p:cNvPr name="Freeform 37" id="37"/>
            <p:cNvSpPr/>
            <p:nvPr/>
          </p:nvSpPr>
          <p:spPr>
            <a:xfrm flipH="false" flipV="false" rot="0">
              <a:off x="0" y="0"/>
              <a:ext cx="969323" cy="360479"/>
            </a:xfrm>
            <a:custGeom>
              <a:avLst/>
              <a:gdLst/>
              <a:ahLst/>
              <a:cxnLst/>
              <a:rect r="r" b="b" t="t" l="l"/>
              <a:pathLst>
                <a:path h="360479" w="969323">
                  <a:moveTo>
                    <a:pt x="766123" y="0"/>
                  </a:moveTo>
                  <a:cubicBezTo>
                    <a:pt x="878348" y="0"/>
                    <a:pt x="969323" y="80696"/>
                    <a:pt x="969323" y="180240"/>
                  </a:cubicBezTo>
                  <a:cubicBezTo>
                    <a:pt x="969323" y="279783"/>
                    <a:pt x="878348" y="360479"/>
                    <a:pt x="766123" y="360479"/>
                  </a:cubicBezTo>
                  <a:lnTo>
                    <a:pt x="203200" y="360479"/>
                  </a:lnTo>
                  <a:cubicBezTo>
                    <a:pt x="90976" y="360479"/>
                    <a:pt x="0" y="279783"/>
                    <a:pt x="0" y="180240"/>
                  </a:cubicBezTo>
                  <a:cubicBezTo>
                    <a:pt x="0" y="80696"/>
                    <a:pt x="90976" y="0"/>
                    <a:pt x="203200" y="0"/>
                  </a:cubicBezTo>
                  <a:close/>
                </a:path>
              </a:pathLst>
            </a:custGeom>
            <a:solidFill>
              <a:srgbClr val="518284"/>
            </a:solidFill>
          </p:spPr>
        </p:sp>
        <p:sp>
          <p:nvSpPr>
            <p:cNvPr name="TextBox 38" id="38"/>
            <p:cNvSpPr txBox="true"/>
            <p:nvPr/>
          </p:nvSpPr>
          <p:spPr>
            <a:xfrm>
              <a:off x="0" y="-38100"/>
              <a:ext cx="969323" cy="398579"/>
            </a:xfrm>
            <a:prstGeom prst="rect">
              <a:avLst/>
            </a:prstGeom>
          </p:spPr>
          <p:txBody>
            <a:bodyPr anchor="ctr" rtlCol="false" tIns="50800" lIns="50800" bIns="50800" rIns="50800"/>
            <a:lstStyle/>
            <a:p>
              <a:pPr algn="ctr">
                <a:lnSpc>
                  <a:spcPts val="2659"/>
                </a:lnSpc>
              </a:pPr>
            </a:p>
          </p:txBody>
        </p:sp>
      </p:grpSp>
      <p:sp>
        <p:nvSpPr>
          <p:cNvPr name="TextBox 39" id="39"/>
          <p:cNvSpPr txBox="true"/>
          <p:nvPr/>
        </p:nvSpPr>
        <p:spPr>
          <a:xfrm rot="0">
            <a:off x="11462967" y="2570450"/>
            <a:ext cx="2544956" cy="603692"/>
          </a:xfrm>
          <a:prstGeom prst="rect">
            <a:avLst/>
          </a:prstGeom>
        </p:spPr>
        <p:txBody>
          <a:bodyPr anchor="t" rtlCol="false" tIns="0" lIns="0" bIns="0" rIns="0">
            <a:spAutoFit/>
          </a:bodyPr>
          <a:lstStyle/>
          <a:p>
            <a:pPr algn="ctr">
              <a:lnSpc>
                <a:spcPts val="2462"/>
              </a:lnSpc>
              <a:spcBef>
                <a:spcPct val="0"/>
              </a:spcBef>
            </a:pPr>
            <a:r>
              <a:rPr lang="en-US" b="true" sz="1758">
                <a:solidFill>
                  <a:srgbClr val="FFFFFF"/>
                </a:solidFill>
                <a:latin typeface="Open Sans Bold"/>
                <a:ea typeface="Open Sans Bold"/>
                <a:cs typeface="Open Sans Bold"/>
                <a:sym typeface="Open Sans Bold"/>
              </a:rPr>
              <a:t>STRATEGISCH HANDELEN:</a:t>
            </a:r>
          </a:p>
        </p:txBody>
      </p:sp>
      <p:grpSp>
        <p:nvGrpSpPr>
          <p:cNvPr name="Group 40" id="40"/>
          <p:cNvGrpSpPr/>
          <p:nvPr/>
        </p:nvGrpSpPr>
        <p:grpSpPr>
          <a:xfrm rot="-10800000">
            <a:off x="4428823" y="2461712"/>
            <a:ext cx="2622280" cy="966146"/>
            <a:chOff x="0" y="0"/>
            <a:chExt cx="969323" cy="357135"/>
          </a:xfrm>
        </p:grpSpPr>
        <p:sp>
          <p:nvSpPr>
            <p:cNvPr name="Freeform 41" id="41"/>
            <p:cNvSpPr/>
            <p:nvPr/>
          </p:nvSpPr>
          <p:spPr>
            <a:xfrm flipH="false" flipV="false" rot="0">
              <a:off x="0" y="0"/>
              <a:ext cx="969323" cy="357135"/>
            </a:xfrm>
            <a:custGeom>
              <a:avLst/>
              <a:gdLst/>
              <a:ahLst/>
              <a:cxnLst/>
              <a:rect r="r" b="b" t="t" l="l"/>
              <a:pathLst>
                <a:path h="357135" w="969323">
                  <a:moveTo>
                    <a:pt x="766123" y="0"/>
                  </a:moveTo>
                  <a:cubicBezTo>
                    <a:pt x="878348" y="0"/>
                    <a:pt x="969323" y="79947"/>
                    <a:pt x="969323" y="178567"/>
                  </a:cubicBezTo>
                  <a:cubicBezTo>
                    <a:pt x="969323" y="277188"/>
                    <a:pt x="878348" y="357135"/>
                    <a:pt x="766123" y="357135"/>
                  </a:cubicBezTo>
                  <a:lnTo>
                    <a:pt x="203200" y="357135"/>
                  </a:lnTo>
                  <a:cubicBezTo>
                    <a:pt x="90976" y="357135"/>
                    <a:pt x="0" y="277188"/>
                    <a:pt x="0" y="178567"/>
                  </a:cubicBezTo>
                  <a:cubicBezTo>
                    <a:pt x="0" y="79947"/>
                    <a:pt x="90976" y="0"/>
                    <a:pt x="203200" y="0"/>
                  </a:cubicBezTo>
                  <a:close/>
                </a:path>
              </a:pathLst>
            </a:custGeom>
            <a:solidFill>
              <a:srgbClr val="A3D9DB"/>
            </a:solidFill>
          </p:spPr>
        </p:sp>
        <p:sp>
          <p:nvSpPr>
            <p:cNvPr name="TextBox 42" id="42"/>
            <p:cNvSpPr txBox="true"/>
            <p:nvPr/>
          </p:nvSpPr>
          <p:spPr>
            <a:xfrm>
              <a:off x="0" y="-38100"/>
              <a:ext cx="969323" cy="395235"/>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4440787" y="2620295"/>
            <a:ext cx="2518609" cy="533798"/>
          </a:xfrm>
          <a:prstGeom prst="rect">
            <a:avLst/>
          </a:prstGeom>
        </p:spPr>
        <p:txBody>
          <a:bodyPr anchor="t" rtlCol="false" tIns="0" lIns="0" bIns="0" rIns="0">
            <a:spAutoFit/>
          </a:bodyPr>
          <a:lstStyle/>
          <a:p>
            <a:pPr algn="ctr">
              <a:lnSpc>
                <a:spcPts val="2127"/>
              </a:lnSpc>
            </a:pPr>
            <a:r>
              <a:rPr lang="en-US" b="true" sz="1758">
                <a:solidFill>
                  <a:srgbClr val="022A3D"/>
                </a:solidFill>
                <a:latin typeface="Open Sans Bold"/>
                <a:ea typeface="Open Sans Bold"/>
                <a:cs typeface="Open Sans Bold"/>
                <a:sym typeface="Open Sans Bold"/>
              </a:rPr>
              <a:t>INHOUDSGERICHTE VERWERKING:</a:t>
            </a:r>
          </a:p>
        </p:txBody>
      </p:sp>
      <p:sp>
        <p:nvSpPr>
          <p:cNvPr name="TextBox 44" id="44"/>
          <p:cNvSpPr txBox="true"/>
          <p:nvPr/>
        </p:nvSpPr>
        <p:spPr>
          <a:xfrm rot="0">
            <a:off x="4141898" y="3503579"/>
            <a:ext cx="3342358" cy="6134188"/>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Opdracht</a:t>
            </a:r>
            <a:r>
              <a:rPr lang="en-US" sz="1513" spc="63">
                <a:solidFill>
                  <a:srgbClr val="022A3D"/>
                </a:solidFill>
                <a:latin typeface="Open Sans"/>
                <a:ea typeface="Open Sans"/>
                <a:cs typeface="Open Sans"/>
                <a:sym typeface="Open Sans"/>
              </a:rPr>
              <a:t>: Leerlingen werken in tweetallen om de tekst te begrijpen en vullen een tabel in met:</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Waar</a:t>
            </a:r>
            <a:r>
              <a:rPr lang="en-US" sz="1513" spc="63">
                <a:solidFill>
                  <a:srgbClr val="022A3D"/>
                </a:solidFill>
                <a:latin typeface="Open Sans"/>
                <a:ea typeface="Open Sans"/>
                <a:cs typeface="Open Sans"/>
                <a:sym typeface="Open Sans"/>
              </a:rPr>
              <a:t> speelt de tekst zich af?</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Welke kenmerken van het huis of de buurt worden genoemd?</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Wat vindt het personage (of de schrijver) van deze plek?</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Begrip van de hoofdgedachte en details versterken.</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Koppeling met Kerndoelen Nederlands</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4</a:t>
            </a:r>
            <a:r>
              <a:rPr lang="en-US" sz="1513" spc="63">
                <a:solidFill>
                  <a:srgbClr val="022A3D"/>
                </a:solidFill>
                <a:latin typeface="Open Sans"/>
                <a:ea typeface="Open Sans"/>
                <a:cs typeface="Open Sans"/>
                <a:sym typeface="Open Sans"/>
              </a:rPr>
              <a:t> Luisteren en lezen met diep begrip.</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7</a:t>
            </a:r>
            <a:r>
              <a:rPr lang="en-US" sz="1513" spc="63">
                <a:solidFill>
                  <a:srgbClr val="022A3D"/>
                </a:solidFill>
                <a:latin typeface="Open Sans"/>
                <a:ea typeface="Open Sans"/>
                <a:cs typeface="Open Sans"/>
                <a:sym typeface="Open Sans"/>
              </a:rPr>
              <a:t> Schrijven om te leren.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9</a:t>
            </a:r>
            <a:r>
              <a:rPr lang="en-US" sz="1513" spc="63">
                <a:solidFill>
                  <a:srgbClr val="022A3D"/>
                </a:solidFill>
                <a:latin typeface="Open Sans"/>
                <a:ea typeface="Open Sans"/>
                <a:cs typeface="Open Sans"/>
                <a:sym typeface="Open Sans"/>
              </a:rPr>
              <a:t> Doelgericht gesprekken voeren.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11</a:t>
            </a:r>
            <a:r>
              <a:rPr lang="en-US" sz="1513" spc="63">
                <a:solidFill>
                  <a:srgbClr val="022A3D"/>
                </a:solidFill>
                <a:latin typeface="Open Sans"/>
                <a:ea typeface="Open Sans"/>
                <a:cs typeface="Open Sans"/>
                <a:sym typeface="Open Sans"/>
              </a:rPr>
              <a:t> Reflecteren op taalactiviteiten.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14</a:t>
            </a:r>
            <a:r>
              <a:rPr lang="en-US" sz="1513" spc="63">
                <a:solidFill>
                  <a:srgbClr val="022A3D"/>
                </a:solidFill>
                <a:latin typeface="Open Sans"/>
                <a:ea typeface="Open Sans"/>
                <a:cs typeface="Open Sans"/>
                <a:sym typeface="Open Sans"/>
              </a:rPr>
              <a:t> Talige identiteit.</a:t>
            </a:r>
            <a:r>
              <a:rPr lang="en-US" sz="1513" spc="63">
                <a:solidFill>
                  <a:srgbClr val="022A3D"/>
                </a:solidFill>
                <a:latin typeface="Open Sans"/>
                <a:ea typeface="Open Sans"/>
                <a:cs typeface="Open Sans"/>
                <a:sym typeface="Open Sans"/>
              </a:rPr>
              <a:t> </a:t>
            </a:r>
          </a:p>
          <a:p>
            <a:pPr algn="l">
              <a:lnSpc>
                <a:spcPts val="1740"/>
              </a:lnSpc>
            </a:pPr>
          </a:p>
          <a:p>
            <a:pPr algn="l">
              <a:lnSpc>
                <a:spcPts val="1740"/>
              </a:lnSpc>
            </a:pPr>
          </a:p>
          <a:p>
            <a:pPr algn="l">
              <a:lnSpc>
                <a:spcPts val="1740"/>
              </a:lnSpc>
            </a:pPr>
          </a:p>
        </p:txBody>
      </p:sp>
      <p:sp>
        <p:nvSpPr>
          <p:cNvPr name="TextBox 45" id="45"/>
          <p:cNvSpPr txBox="true"/>
          <p:nvPr/>
        </p:nvSpPr>
        <p:spPr>
          <a:xfrm rot="0">
            <a:off x="7702663" y="3503579"/>
            <a:ext cx="2990706" cy="5915113"/>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Focus op taalvormen</a:t>
            </a:r>
            <a:r>
              <a:rPr lang="en-US" sz="1513" spc="63">
                <a:solidFill>
                  <a:srgbClr val="022A3D"/>
                </a:solidFill>
                <a:latin typeface="Open Sans"/>
                <a:ea typeface="Open Sans"/>
                <a:cs typeface="Open Sans"/>
                <a:sym typeface="Open Sans"/>
              </a:rPr>
              <a:t>: Laat leerlingen werkwoorden markeren die gebruikt worden om plaatsen of kenmerken te beschrijven. Vervolgens schrijven ze vijf zinnen over hun eigen huis of buurt met dezelfde structuren.</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Focus op taalstructuren zoals bijvoeglijke naamwoorden en werkwoord constructies.</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Koppeling met Kerndoelen Nederlands</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5</a:t>
            </a:r>
            <a:r>
              <a:rPr lang="en-US" sz="1513" spc="63">
                <a:solidFill>
                  <a:srgbClr val="022A3D"/>
                </a:solidFill>
                <a:latin typeface="Open Sans"/>
                <a:ea typeface="Open Sans"/>
                <a:cs typeface="Open Sans"/>
                <a:sym typeface="Open Sans"/>
              </a:rPr>
              <a:t> Doelgericht spreken en schrijven.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7</a:t>
            </a:r>
            <a:r>
              <a:rPr lang="en-US" sz="1513" spc="63">
                <a:solidFill>
                  <a:srgbClr val="022A3D"/>
                </a:solidFill>
                <a:latin typeface="Open Sans"/>
                <a:ea typeface="Open Sans"/>
                <a:cs typeface="Open Sans"/>
                <a:sym typeface="Open Sans"/>
              </a:rPr>
              <a:t> Schrijven om te leren.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11</a:t>
            </a:r>
            <a:r>
              <a:rPr lang="en-US" sz="1513" spc="63">
                <a:solidFill>
                  <a:srgbClr val="022A3D"/>
                </a:solidFill>
                <a:latin typeface="Open Sans"/>
                <a:ea typeface="Open Sans"/>
                <a:cs typeface="Open Sans"/>
                <a:sym typeface="Open Sans"/>
              </a:rPr>
              <a:t> Reflecteren op taalactiviteiten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12</a:t>
            </a:r>
            <a:r>
              <a:rPr lang="en-US" sz="1513" spc="63">
                <a:solidFill>
                  <a:srgbClr val="022A3D"/>
                </a:solidFill>
                <a:latin typeface="Open Sans"/>
                <a:ea typeface="Open Sans"/>
                <a:cs typeface="Open Sans"/>
                <a:sym typeface="Open Sans"/>
              </a:rPr>
              <a:t> Vorm en betekenis beschouwen.</a:t>
            </a:r>
          </a:p>
          <a:p>
            <a:pPr algn="l">
              <a:lnSpc>
                <a:spcPts val="1740"/>
              </a:lnSpc>
            </a:pPr>
          </a:p>
          <a:p>
            <a:pPr algn="l">
              <a:lnSpc>
                <a:spcPts val="1740"/>
              </a:lnSpc>
            </a:pPr>
          </a:p>
          <a:p>
            <a:pPr algn="l">
              <a:lnSpc>
                <a:spcPts val="1740"/>
              </a:lnSpc>
            </a:pPr>
          </a:p>
        </p:txBody>
      </p:sp>
      <p:sp>
        <p:nvSpPr>
          <p:cNvPr name="TextBox 46" id="46"/>
          <p:cNvSpPr txBox="true"/>
          <p:nvPr/>
        </p:nvSpPr>
        <p:spPr>
          <a:xfrm rot="0">
            <a:off x="14547115" y="3503579"/>
            <a:ext cx="3363337" cy="7448638"/>
          </a:xfrm>
          <a:prstGeom prst="rect">
            <a:avLst/>
          </a:prstGeom>
        </p:spPr>
        <p:txBody>
          <a:bodyPr anchor="t" rtlCol="false" tIns="0" lIns="0" bIns="0" rIns="0">
            <a:spAutoFit/>
          </a:bodyPr>
          <a:lstStyle/>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Activiteit: </a:t>
            </a:r>
            <a:r>
              <a:rPr lang="en-US" sz="1513" spc="63">
                <a:solidFill>
                  <a:srgbClr val="022A3D"/>
                </a:solidFill>
                <a:latin typeface="Open Sans"/>
                <a:ea typeface="Open Sans"/>
                <a:cs typeface="Open Sans"/>
                <a:sym typeface="Open Sans"/>
              </a:rPr>
              <a:t>Laat leerlingen in kleine groepjes een presentatie voorbereiden over hun eigen huis en buurt. Ze kunnen vertellen over de verschillende kamers, hun favoriete plek in de buurt en wat ze graag zouden veranderen.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Schrijfoefening</a:t>
            </a:r>
            <a:r>
              <a:rPr lang="en-US" sz="1513" spc="63">
                <a:solidFill>
                  <a:srgbClr val="022A3D"/>
                </a:solidFill>
                <a:latin typeface="Open Sans"/>
                <a:ea typeface="Open Sans"/>
                <a:cs typeface="Open Sans"/>
                <a:sym typeface="Open Sans"/>
              </a:rPr>
              <a:t>: Laat leerlingen een korte advertentie schrijven waarin ze hun huis te koop aanbieden met behulp van voorbeeldzinnen-chunks en een woordenlijst.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Doel</a:t>
            </a:r>
            <a:r>
              <a:rPr lang="en-US" sz="1513" spc="63">
                <a:solidFill>
                  <a:srgbClr val="022A3D"/>
                </a:solidFill>
                <a:latin typeface="Open Sans"/>
                <a:ea typeface="Open Sans"/>
                <a:cs typeface="Open Sans"/>
                <a:sym typeface="Open Sans"/>
              </a:rPr>
              <a:t>: Leerlingen oefenen met creatief taalgebruik en leren hun output aan te passen aan het doel en publiek.</a:t>
            </a:r>
          </a:p>
          <a:p>
            <a:pPr algn="l" marL="326841" indent="-163420" lvl="1">
              <a:lnSpc>
                <a:spcPts val="1740"/>
              </a:lnSpc>
              <a:buFont typeface="Arial"/>
              <a:buChar char="•"/>
            </a:pPr>
          </a:p>
          <a:p>
            <a:pPr algn="l">
              <a:lnSpc>
                <a:spcPts val="1740"/>
              </a:lnSpc>
            </a:pPr>
            <a:r>
              <a:rPr lang="en-US" sz="1513" spc="63" b="true">
                <a:solidFill>
                  <a:srgbClr val="022A3D"/>
                </a:solidFill>
                <a:latin typeface="Open Sans Bold"/>
                <a:ea typeface="Open Sans Bold"/>
                <a:cs typeface="Open Sans Bold"/>
                <a:sym typeface="Open Sans Bold"/>
              </a:rPr>
              <a:t>Koppeling met Kerndoelen Nederlands</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5</a:t>
            </a:r>
            <a:r>
              <a:rPr lang="en-US" sz="1513" spc="63">
                <a:solidFill>
                  <a:srgbClr val="022A3D"/>
                </a:solidFill>
                <a:latin typeface="Open Sans"/>
                <a:ea typeface="Open Sans"/>
                <a:cs typeface="Open Sans"/>
                <a:sym typeface="Open Sans"/>
              </a:rPr>
              <a:t> Doelgericht spreken en schrijven.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6</a:t>
            </a:r>
            <a:r>
              <a:rPr lang="en-US" sz="1513" spc="63">
                <a:solidFill>
                  <a:srgbClr val="022A3D"/>
                </a:solidFill>
                <a:latin typeface="Open Sans"/>
                <a:ea typeface="Open Sans"/>
                <a:cs typeface="Open Sans"/>
                <a:sym typeface="Open Sans"/>
              </a:rPr>
              <a:t> Creatief taalgebruik.</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11</a:t>
            </a:r>
            <a:r>
              <a:rPr lang="en-US" sz="1513" spc="63">
                <a:solidFill>
                  <a:srgbClr val="022A3D"/>
                </a:solidFill>
                <a:latin typeface="Open Sans"/>
                <a:ea typeface="Open Sans"/>
                <a:cs typeface="Open Sans"/>
                <a:sym typeface="Open Sans"/>
              </a:rPr>
              <a:t> Reflecteren op taalactiviteiten.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14</a:t>
            </a:r>
            <a:r>
              <a:rPr lang="en-US" sz="1513" spc="63">
                <a:solidFill>
                  <a:srgbClr val="022A3D"/>
                </a:solidFill>
                <a:latin typeface="Open Sans"/>
                <a:ea typeface="Open Sans"/>
                <a:cs typeface="Open Sans"/>
                <a:sym typeface="Open Sans"/>
              </a:rPr>
              <a:t> Talige identiteit.</a:t>
            </a:r>
          </a:p>
          <a:p>
            <a:pPr algn="l">
              <a:lnSpc>
                <a:spcPts val="1740"/>
              </a:lnSpc>
            </a:pPr>
          </a:p>
          <a:p>
            <a:pPr algn="l">
              <a:lnSpc>
                <a:spcPts val="1740"/>
              </a:lnSpc>
            </a:pPr>
          </a:p>
          <a:p>
            <a:pPr algn="l">
              <a:lnSpc>
                <a:spcPts val="1740"/>
              </a:lnSpc>
            </a:pPr>
          </a:p>
          <a:p>
            <a:pPr algn="l">
              <a:lnSpc>
                <a:spcPts val="1740"/>
              </a:lnSpc>
            </a:pPr>
          </a:p>
        </p:txBody>
      </p:sp>
      <p:sp>
        <p:nvSpPr>
          <p:cNvPr name="TextBox 47" id="47"/>
          <p:cNvSpPr txBox="true"/>
          <p:nvPr/>
        </p:nvSpPr>
        <p:spPr>
          <a:xfrm rot="0">
            <a:off x="10896894" y="3503579"/>
            <a:ext cx="3446695" cy="6353263"/>
          </a:xfrm>
          <a:prstGeom prst="rect">
            <a:avLst/>
          </a:prstGeom>
        </p:spPr>
        <p:txBody>
          <a:bodyPr anchor="t" rtlCol="false" tIns="0" lIns="0" bIns="0" rIns="0">
            <a:spAutoFit/>
          </a:bodyPr>
          <a:lstStyle/>
          <a:p>
            <a:pPr algn="l">
              <a:lnSpc>
                <a:spcPts val="1740"/>
              </a:lnSpc>
            </a:pPr>
            <a:r>
              <a:rPr lang="en-US" sz="1513" spc="63" b="true">
                <a:solidFill>
                  <a:srgbClr val="022A3D"/>
                </a:solidFill>
                <a:latin typeface="Open Sans Bold"/>
                <a:ea typeface="Open Sans Bold"/>
                <a:cs typeface="Open Sans Bold"/>
                <a:sym typeface="Open Sans Bold"/>
              </a:rPr>
              <a:t>Interculturele component</a:t>
            </a:r>
            <a:r>
              <a:rPr lang="en-US" sz="1513" spc="63">
                <a:solidFill>
                  <a:srgbClr val="022A3D"/>
                </a:solidFill>
                <a:latin typeface="Open Sans"/>
                <a:ea typeface="Open Sans"/>
                <a:cs typeface="Open Sans"/>
                <a:sym typeface="Open Sans"/>
              </a:rPr>
              <a:t>: Bespreek cultuurverschillen tussen huizen en buurten in Nederland en het doeltaalland. Gebruik afbeeldingen of korte video's van typische huizen en buurten in verschillende landen.</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Hoe verschillen deze huizen van jouw huis?</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Wat vind je leuk aan de huizen in het doeltaalland?</a:t>
            </a:r>
          </a:p>
          <a:p>
            <a:pPr algn="l" marL="326841" indent="-163420" lvl="1">
              <a:lnSpc>
                <a:spcPts val="1740"/>
              </a:lnSpc>
              <a:buFont typeface="Arial"/>
              <a:buChar char="•"/>
            </a:pPr>
            <a:r>
              <a:rPr lang="en-US" sz="1513" spc="63">
                <a:solidFill>
                  <a:srgbClr val="022A3D"/>
                </a:solidFill>
                <a:latin typeface="Open Sans"/>
                <a:ea typeface="Open Sans"/>
                <a:cs typeface="Open Sans"/>
                <a:sym typeface="Open Sans"/>
              </a:rPr>
              <a:t>Zou je in deze buurt willen wonen? Waarom wel of niet?</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Strategie</a:t>
            </a:r>
            <a:r>
              <a:rPr lang="en-US" sz="1513" spc="63">
                <a:solidFill>
                  <a:srgbClr val="022A3D"/>
                </a:solidFill>
                <a:latin typeface="Open Sans"/>
                <a:ea typeface="Open Sans"/>
                <a:cs typeface="Open Sans"/>
                <a:sym typeface="Open Sans"/>
              </a:rPr>
              <a:t>: Gebruik van visuele ondersteuning (chunks) om moeilijke woorden te omschrijven.</a:t>
            </a:r>
          </a:p>
          <a:p>
            <a:pPr algn="l">
              <a:lnSpc>
                <a:spcPts val="1740"/>
              </a:lnSpc>
            </a:pPr>
          </a:p>
          <a:p>
            <a:pPr algn="l">
              <a:lnSpc>
                <a:spcPts val="1740"/>
              </a:lnSpc>
            </a:pPr>
            <a:r>
              <a:rPr lang="en-US" sz="1513" spc="63" b="true">
                <a:solidFill>
                  <a:srgbClr val="022A3D"/>
                </a:solidFill>
                <a:latin typeface="Open Sans Bold"/>
                <a:ea typeface="Open Sans Bold"/>
                <a:cs typeface="Open Sans Bold"/>
                <a:sym typeface="Open Sans Bold"/>
              </a:rPr>
              <a:t>Koppeling met Kerndoelen Nederlands</a:t>
            </a:r>
            <a:r>
              <a:rPr lang="en-US" sz="1513" spc="63">
                <a:solidFill>
                  <a:srgbClr val="022A3D"/>
                </a:solidFill>
                <a:latin typeface="Open Sans"/>
                <a:ea typeface="Open Sans"/>
                <a:cs typeface="Open Sans"/>
                <a:sym typeface="Open Sans"/>
              </a:rPr>
              <a: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5</a:t>
            </a:r>
            <a:r>
              <a:rPr lang="en-US" sz="1513" spc="63">
                <a:solidFill>
                  <a:srgbClr val="022A3D"/>
                </a:solidFill>
                <a:latin typeface="Open Sans"/>
                <a:ea typeface="Open Sans"/>
                <a:cs typeface="Open Sans"/>
                <a:sym typeface="Open Sans"/>
              </a:rPr>
              <a:t> Doelgericht spreken en schrijven.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11</a:t>
            </a:r>
            <a:r>
              <a:rPr lang="en-US" sz="1513" spc="63">
                <a:solidFill>
                  <a:srgbClr val="022A3D"/>
                </a:solidFill>
                <a:latin typeface="Open Sans"/>
                <a:ea typeface="Open Sans"/>
                <a:cs typeface="Open Sans"/>
                <a:sym typeface="Open Sans"/>
              </a:rPr>
              <a:t> Reflecteren op taalactiviteiten.</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14</a:t>
            </a:r>
            <a:r>
              <a:rPr lang="en-US" sz="1513" spc="63">
                <a:solidFill>
                  <a:srgbClr val="022A3D"/>
                </a:solidFill>
                <a:latin typeface="Open Sans"/>
                <a:ea typeface="Open Sans"/>
                <a:cs typeface="Open Sans"/>
                <a:sym typeface="Open Sans"/>
              </a:rPr>
              <a:t> Talige identiteit.</a:t>
            </a:r>
          </a:p>
          <a:p>
            <a:pPr algn="l" marL="326841" indent="-163420" lvl="1">
              <a:lnSpc>
                <a:spcPts val="1740"/>
              </a:lnSpc>
              <a:buFont typeface="Arial"/>
              <a:buChar char="•"/>
            </a:pPr>
            <a:r>
              <a:rPr lang="en-US" b="true" sz="1513" spc="63">
                <a:solidFill>
                  <a:srgbClr val="022A3D"/>
                </a:solidFill>
                <a:latin typeface="Open Sans Bold"/>
                <a:ea typeface="Open Sans Bold"/>
                <a:cs typeface="Open Sans Bold"/>
                <a:sym typeface="Open Sans Bold"/>
              </a:rPr>
              <a:t>Kerndoel 15</a:t>
            </a:r>
            <a:r>
              <a:rPr lang="en-US" sz="1513" spc="63">
                <a:solidFill>
                  <a:srgbClr val="022A3D"/>
                </a:solidFill>
                <a:latin typeface="Open Sans"/>
                <a:ea typeface="Open Sans"/>
                <a:cs typeface="Open Sans"/>
                <a:sym typeface="Open Sans"/>
              </a:rPr>
              <a:t> Taalvariatie en taalverandering.</a:t>
            </a:r>
          </a:p>
          <a:p>
            <a:pPr algn="l">
              <a:lnSpc>
                <a:spcPts val="1740"/>
              </a:lnSpc>
            </a:pPr>
          </a:p>
          <a:p>
            <a:pPr algn="l">
              <a:lnSpc>
                <a:spcPts val="1740"/>
              </a:lnSpc>
            </a:pPr>
          </a:p>
        </p:txBody>
      </p:sp>
      <p:sp>
        <p:nvSpPr>
          <p:cNvPr name="TextBox 48" id="48"/>
          <p:cNvSpPr txBox="true"/>
          <p:nvPr/>
        </p:nvSpPr>
        <p:spPr>
          <a:xfrm rot="0">
            <a:off x="668791" y="-218795"/>
            <a:ext cx="16024659" cy="1292117"/>
          </a:xfrm>
          <a:prstGeom prst="rect">
            <a:avLst/>
          </a:prstGeom>
        </p:spPr>
        <p:txBody>
          <a:bodyPr anchor="t" rtlCol="false" tIns="0" lIns="0" bIns="0" rIns="0">
            <a:spAutoFit/>
          </a:bodyPr>
          <a:lstStyle/>
          <a:p>
            <a:pPr algn="ctr">
              <a:lnSpc>
                <a:spcPts val="3219"/>
              </a:lnSpc>
            </a:pPr>
          </a:p>
          <a:p>
            <a:pPr algn="ctr">
              <a:lnSpc>
                <a:spcPts val="2260"/>
              </a:lnSpc>
            </a:pPr>
            <a:r>
              <a:rPr lang="en-US" b="true" sz="1965" spc="82">
                <a:solidFill>
                  <a:srgbClr val="022A3D"/>
                </a:solidFill>
                <a:latin typeface="Open Sans Bold"/>
                <a:ea typeface="Open Sans Bold"/>
                <a:cs typeface="Open Sans Bold"/>
                <a:sym typeface="Open Sans Bold"/>
              </a:rPr>
              <a:t>Doel: Leerlingen leren eenvoudige teksten te begrijpen en relevante informatie eruit te halen, terwijl ze de taal creatief gebruiken en inzicht krijgen in cultuurgebonden aspecten. De koppeling met de kerndoelen Nederlands.</a:t>
            </a:r>
          </a:p>
          <a:p>
            <a:pPr algn="ctr">
              <a:lnSpc>
                <a:spcPts val="2490"/>
              </a:lnSpc>
            </a:pPr>
          </a:p>
        </p:txBody>
      </p:sp>
      <p:sp>
        <p:nvSpPr>
          <p:cNvPr name="Freeform 49" id="49"/>
          <p:cNvSpPr/>
          <p:nvPr/>
        </p:nvSpPr>
        <p:spPr>
          <a:xfrm flipH="false" flipV="false" rot="0">
            <a:off x="113163" y="9114072"/>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1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812871" y="757237"/>
            <a:ext cx="5867981" cy="495300"/>
          </a:xfrm>
          <a:prstGeom prst="rect">
            <a:avLst/>
          </a:prstGeom>
        </p:spPr>
        <p:txBody>
          <a:bodyPr anchor="t" rtlCol="false" tIns="0" lIns="0" bIns="0" rIns="0">
            <a:spAutoFit/>
          </a:bodyPr>
          <a:lstStyle/>
          <a:p>
            <a:pPr algn="l">
              <a:lnSpc>
                <a:spcPts val="4199"/>
              </a:lnSpc>
            </a:pPr>
            <a:r>
              <a:rPr lang="en-US" sz="2999">
                <a:solidFill>
                  <a:srgbClr val="000000"/>
                </a:solidFill>
                <a:latin typeface="Open Sans"/>
                <a:ea typeface="Open Sans"/>
                <a:cs typeface="Open Sans"/>
                <a:sym typeface="Open Sans"/>
              </a:rPr>
              <a:t>Blootstelling aan rijke input</a:t>
            </a:r>
          </a:p>
        </p:txBody>
      </p:sp>
      <p:sp>
        <p:nvSpPr>
          <p:cNvPr name="TextBox 3" id="3"/>
          <p:cNvSpPr txBox="true"/>
          <p:nvPr/>
        </p:nvSpPr>
        <p:spPr>
          <a:xfrm rot="0">
            <a:off x="548224" y="3215670"/>
            <a:ext cx="2701412" cy="3962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INPUT RECEPTIEF</a:t>
            </a:r>
          </a:p>
        </p:txBody>
      </p:sp>
      <p:grpSp>
        <p:nvGrpSpPr>
          <p:cNvPr name="Group 4" id="4"/>
          <p:cNvGrpSpPr/>
          <p:nvPr/>
        </p:nvGrpSpPr>
        <p:grpSpPr>
          <a:xfrm rot="0">
            <a:off x="3812871" y="1451359"/>
            <a:ext cx="5149782" cy="8173873"/>
            <a:chOff x="0" y="0"/>
            <a:chExt cx="1295435" cy="2056149"/>
          </a:xfrm>
        </p:grpSpPr>
        <p:sp>
          <p:nvSpPr>
            <p:cNvPr name="Freeform 5" id="5"/>
            <p:cNvSpPr/>
            <p:nvPr/>
          </p:nvSpPr>
          <p:spPr>
            <a:xfrm flipH="false" flipV="false" rot="0">
              <a:off x="0" y="0"/>
              <a:ext cx="1295435" cy="2056149"/>
            </a:xfrm>
            <a:custGeom>
              <a:avLst/>
              <a:gdLst/>
              <a:ahLst/>
              <a:cxnLst/>
              <a:rect r="r" b="b" t="t" l="l"/>
              <a:pathLst>
                <a:path h="2056149" w="1295435">
                  <a:moveTo>
                    <a:pt x="76671" y="0"/>
                  </a:moveTo>
                  <a:lnTo>
                    <a:pt x="1218764" y="0"/>
                  </a:lnTo>
                  <a:cubicBezTo>
                    <a:pt x="1261108" y="0"/>
                    <a:pt x="1295435" y="34327"/>
                    <a:pt x="1295435" y="76671"/>
                  </a:cubicBezTo>
                  <a:lnTo>
                    <a:pt x="1295435" y="1979478"/>
                  </a:lnTo>
                  <a:cubicBezTo>
                    <a:pt x="1295435" y="1999813"/>
                    <a:pt x="1287357" y="2019314"/>
                    <a:pt x="1272978" y="2033693"/>
                  </a:cubicBezTo>
                  <a:cubicBezTo>
                    <a:pt x="1258600" y="2048071"/>
                    <a:pt x="1239098" y="2056149"/>
                    <a:pt x="1218764" y="2056149"/>
                  </a:cubicBezTo>
                  <a:lnTo>
                    <a:pt x="76671" y="2056149"/>
                  </a:lnTo>
                  <a:cubicBezTo>
                    <a:pt x="56336" y="2056149"/>
                    <a:pt x="36835" y="2048071"/>
                    <a:pt x="22456" y="2033693"/>
                  </a:cubicBezTo>
                  <a:cubicBezTo>
                    <a:pt x="8078" y="2019314"/>
                    <a:pt x="0" y="1999813"/>
                    <a:pt x="0" y="1979478"/>
                  </a:cubicBezTo>
                  <a:lnTo>
                    <a:pt x="0" y="76671"/>
                  </a:lnTo>
                  <a:cubicBezTo>
                    <a:pt x="0" y="56336"/>
                    <a:pt x="8078" y="36835"/>
                    <a:pt x="22456" y="22456"/>
                  </a:cubicBezTo>
                  <a:cubicBezTo>
                    <a:pt x="36835" y="8078"/>
                    <a:pt x="56336" y="0"/>
                    <a:pt x="76671" y="0"/>
                  </a:cubicBezTo>
                  <a:close/>
                </a:path>
              </a:pathLst>
            </a:custGeom>
            <a:solidFill>
              <a:srgbClr val="F1F1F1"/>
            </a:solidFill>
          </p:spPr>
        </p:sp>
        <p:sp>
          <p:nvSpPr>
            <p:cNvPr name="TextBox 6" id="6"/>
            <p:cNvSpPr txBox="true"/>
            <p:nvPr/>
          </p:nvSpPr>
          <p:spPr>
            <a:xfrm>
              <a:off x="0" y="-38100"/>
              <a:ext cx="1295435" cy="2094249"/>
            </a:xfrm>
            <a:prstGeom prst="rect">
              <a:avLst/>
            </a:prstGeom>
          </p:spPr>
          <p:txBody>
            <a:bodyPr anchor="ctr" rtlCol="false" tIns="50800" lIns="50800" bIns="50800" rIns="50800"/>
            <a:lstStyle/>
            <a:p>
              <a:pPr algn="ctr">
                <a:lnSpc>
                  <a:spcPts val="3096"/>
                </a:lnSpc>
              </a:pPr>
            </a:p>
          </p:txBody>
        </p:sp>
      </p:grpSp>
      <p:grpSp>
        <p:nvGrpSpPr>
          <p:cNvPr name="Group 7" id="7"/>
          <p:cNvGrpSpPr/>
          <p:nvPr/>
        </p:nvGrpSpPr>
        <p:grpSpPr>
          <a:xfrm rot="0">
            <a:off x="9277862" y="1464455"/>
            <a:ext cx="3546358" cy="8173873"/>
            <a:chOff x="0" y="0"/>
            <a:chExt cx="892091" cy="2056149"/>
          </a:xfrm>
        </p:grpSpPr>
        <p:sp>
          <p:nvSpPr>
            <p:cNvPr name="Freeform 8" id="8"/>
            <p:cNvSpPr/>
            <p:nvPr/>
          </p:nvSpPr>
          <p:spPr>
            <a:xfrm flipH="false" flipV="false" rot="0">
              <a:off x="0" y="0"/>
              <a:ext cx="892091" cy="2056149"/>
            </a:xfrm>
            <a:custGeom>
              <a:avLst/>
              <a:gdLst/>
              <a:ahLst/>
              <a:cxnLst/>
              <a:rect r="r" b="b" t="t" l="l"/>
              <a:pathLst>
                <a:path h="2056149" w="892091">
                  <a:moveTo>
                    <a:pt x="111336" y="0"/>
                  </a:moveTo>
                  <a:lnTo>
                    <a:pt x="780755" y="0"/>
                  </a:lnTo>
                  <a:cubicBezTo>
                    <a:pt x="842244" y="0"/>
                    <a:pt x="892091" y="49847"/>
                    <a:pt x="892091" y="111336"/>
                  </a:cubicBezTo>
                  <a:lnTo>
                    <a:pt x="892091" y="1944813"/>
                  </a:lnTo>
                  <a:cubicBezTo>
                    <a:pt x="892091" y="1974341"/>
                    <a:pt x="880361" y="2002660"/>
                    <a:pt x="859482" y="2023539"/>
                  </a:cubicBezTo>
                  <a:cubicBezTo>
                    <a:pt x="838602" y="2044419"/>
                    <a:pt x="810283" y="2056149"/>
                    <a:pt x="780755" y="2056149"/>
                  </a:cubicBezTo>
                  <a:lnTo>
                    <a:pt x="111336" y="2056149"/>
                  </a:lnTo>
                  <a:cubicBezTo>
                    <a:pt x="49847" y="2056149"/>
                    <a:pt x="0" y="2006302"/>
                    <a:pt x="0" y="1944813"/>
                  </a:cubicBezTo>
                  <a:lnTo>
                    <a:pt x="0" y="111336"/>
                  </a:lnTo>
                  <a:cubicBezTo>
                    <a:pt x="0" y="49847"/>
                    <a:pt x="49847" y="0"/>
                    <a:pt x="111336" y="0"/>
                  </a:cubicBezTo>
                  <a:close/>
                </a:path>
              </a:pathLst>
            </a:custGeom>
            <a:solidFill>
              <a:srgbClr val="F1F1F1"/>
            </a:solidFill>
          </p:spPr>
        </p:sp>
        <p:sp>
          <p:nvSpPr>
            <p:cNvPr name="TextBox 9" id="9"/>
            <p:cNvSpPr txBox="true"/>
            <p:nvPr/>
          </p:nvSpPr>
          <p:spPr>
            <a:xfrm>
              <a:off x="0" y="-38100"/>
              <a:ext cx="892091" cy="2094249"/>
            </a:xfrm>
            <a:prstGeom prst="rect">
              <a:avLst/>
            </a:prstGeom>
          </p:spPr>
          <p:txBody>
            <a:bodyPr anchor="ctr" rtlCol="false" tIns="50800" lIns="50800" bIns="50800" rIns="50800"/>
            <a:lstStyle/>
            <a:p>
              <a:pPr algn="ctr">
                <a:lnSpc>
                  <a:spcPts val="3096"/>
                </a:lnSpc>
              </a:pPr>
            </a:p>
          </p:txBody>
        </p:sp>
      </p:grpSp>
      <p:grpSp>
        <p:nvGrpSpPr>
          <p:cNvPr name="Group 10" id="10"/>
          <p:cNvGrpSpPr/>
          <p:nvPr/>
        </p:nvGrpSpPr>
        <p:grpSpPr>
          <a:xfrm rot="0">
            <a:off x="13153319" y="1464455"/>
            <a:ext cx="4875712" cy="8173873"/>
            <a:chOff x="0" y="0"/>
            <a:chExt cx="1226492" cy="2056149"/>
          </a:xfrm>
        </p:grpSpPr>
        <p:sp>
          <p:nvSpPr>
            <p:cNvPr name="Freeform 11" id="11"/>
            <p:cNvSpPr/>
            <p:nvPr/>
          </p:nvSpPr>
          <p:spPr>
            <a:xfrm flipH="false" flipV="false" rot="0">
              <a:off x="0" y="0"/>
              <a:ext cx="1226492" cy="2056149"/>
            </a:xfrm>
            <a:custGeom>
              <a:avLst/>
              <a:gdLst/>
              <a:ahLst/>
              <a:cxnLst/>
              <a:rect r="r" b="b" t="t" l="l"/>
              <a:pathLst>
                <a:path h="2056149" w="1226492">
                  <a:moveTo>
                    <a:pt x="80981" y="0"/>
                  </a:moveTo>
                  <a:lnTo>
                    <a:pt x="1145512" y="0"/>
                  </a:lnTo>
                  <a:cubicBezTo>
                    <a:pt x="1190236" y="0"/>
                    <a:pt x="1226492" y="36256"/>
                    <a:pt x="1226492" y="80981"/>
                  </a:cubicBezTo>
                  <a:lnTo>
                    <a:pt x="1226492" y="1975169"/>
                  </a:lnTo>
                  <a:cubicBezTo>
                    <a:pt x="1226492" y="1996646"/>
                    <a:pt x="1217960" y="2017244"/>
                    <a:pt x="1202774" y="2032430"/>
                  </a:cubicBezTo>
                  <a:cubicBezTo>
                    <a:pt x="1187587" y="2047617"/>
                    <a:pt x="1166989" y="2056149"/>
                    <a:pt x="1145512" y="2056149"/>
                  </a:cubicBezTo>
                  <a:lnTo>
                    <a:pt x="80981" y="2056149"/>
                  </a:lnTo>
                  <a:cubicBezTo>
                    <a:pt x="36256" y="2056149"/>
                    <a:pt x="0" y="2019893"/>
                    <a:pt x="0" y="1975169"/>
                  </a:cubicBezTo>
                  <a:lnTo>
                    <a:pt x="0" y="80981"/>
                  </a:lnTo>
                  <a:cubicBezTo>
                    <a:pt x="0" y="36256"/>
                    <a:pt x="36256" y="0"/>
                    <a:pt x="80981" y="0"/>
                  </a:cubicBezTo>
                  <a:close/>
                </a:path>
              </a:pathLst>
            </a:custGeom>
            <a:solidFill>
              <a:srgbClr val="F1F1F1"/>
            </a:solidFill>
          </p:spPr>
        </p:sp>
        <p:sp>
          <p:nvSpPr>
            <p:cNvPr name="TextBox 12" id="12"/>
            <p:cNvSpPr txBox="true"/>
            <p:nvPr/>
          </p:nvSpPr>
          <p:spPr>
            <a:xfrm>
              <a:off x="0" y="-38100"/>
              <a:ext cx="1226492" cy="2094249"/>
            </a:xfrm>
            <a:prstGeom prst="rect">
              <a:avLst/>
            </a:prstGeom>
          </p:spPr>
          <p:txBody>
            <a:bodyPr anchor="ctr" rtlCol="false" tIns="50800" lIns="50800" bIns="50800" rIns="50800"/>
            <a:lstStyle/>
            <a:p>
              <a:pPr algn="ctr">
                <a:lnSpc>
                  <a:spcPts val="3096"/>
                </a:lnSpc>
              </a:pPr>
            </a:p>
          </p:txBody>
        </p:sp>
      </p:grpSp>
      <p:sp>
        <p:nvSpPr>
          <p:cNvPr name="TextBox 13" id="13"/>
          <p:cNvSpPr txBox="true"/>
          <p:nvPr/>
        </p:nvSpPr>
        <p:spPr>
          <a:xfrm rot="0">
            <a:off x="4461092" y="1727324"/>
            <a:ext cx="3611339" cy="523975"/>
          </a:xfrm>
          <a:prstGeom prst="rect">
            <a:avLst/>
          </a:prstGeom>
        </p:spPr>
        <p:txBody>
          <a:bodyPr anchor="t" rtlCol="false" tIns="0" lIns="0" bIns="0" rIns="0">
            <a:spAutoFit/>
          </a:bodyPr>
          <a:lstStyle/>
          <a:p>
            <a:pPr algn="ctr" marL="0" indent="0" lvl="0">
              <a:lnSpc>
                <a:spcPts val="2001"/>
              </a:lnSpc>
            </a:pPr>
            <a:r>
              <a:rPr lang="en-US" b="true" sz="2021" spc="-133">
                <a:solidFill>
                  <a:srgbClr val="3A3937"/>
                </a:solidFill>
                <a:latin typeface="Open Sans Bold"/>
                <a:ea typeface="Open Sans Bold"/>
                <a:cs typeface="Open Sans Bold"/>
                <a:sym typeface="Open Sans Bold"/>
              </a:rPr>
              <a:t>Schriftelijke bronnen:  fictie- en non-fictieteksten</a:t>
            </a:r>
          </a:p>
        </p:txBody>
      </p:sp>
      <p:sp>
        <p:nvSpPr>
          <p:cNvPr name="TextBox 14" id="14"/>
          <p:cNvSpPr txBox="true"/>
          <p:nvPr/>
        </p:nvSpPr>
        <p:spPr>
          <a:xfrm rot="0">
            <a:off x="9293397" y="2222724"/>
            <a:ext cx="3307918" cy="5548638"/>
          </a:xfrm>
          <a:prstGeom prst="rect">
            <a:avLst/>
          </a:prstGeom>
        </p:spPr>
        <p:txBody>
          <a:bodyPr anchor="t" rtlCol="false" tIns="0" lIns="0" bIns="0" rIns="0">
            <a:spAutoFit/>
          </a:bodyPr>
          <a:lstStyle/>
          <a:p>
            <a:pPr algn="l">
              <a:lnSpc>
                <a:spcPts val="2463"/>
              </a:lnSpc>
            </a:pP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Gebruik </a:t>
            </a:r>
            <a:r>
              <a:rPr lang="en-US" b="true" sz="1759">
                <a:solidFill>
                  <a:srgbClr val="000000"/>
                </a:solidFill>
                <a:latin typeface="Open Sans Bold"/>
                <a:ea typeface="Open Sans Bold"/>
                <a:cs typeface="Open Sans Bold"/>
                <a:sym typeface="Open Sans Bold"/>
              </a:rPr>
              <a:t>bronnen met veel visuele ondersteuning </a:t>
            </a:r>
            <a:r>
              <a:rPr lang="en-US" sz="1759">
                <a:solidFill>
                  <a:srgbClr val="000000"/>
                </a:solidFill>
                <a:latin typeface="Open Sans"/>
                <a:ea typeface="Open Sans"/>
                <a:cs typeface="Open Sans"/>
                <a:sym typeface="Open Sans"/>
              </a:rPr>
              <a:t>zoals video’s of afbeeldingen van huizen en buurten.</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Kies teksten die niet alleen woordenschat over huizen bieden, maar ook</a:t>
            </a:r>
            <a:r>
              <a:rPr lang="en-US" b="true" sz="1759">
                <a:solidFill>
                  <a:srgbClr val="000000"/>
                </a:solidFill>
                <a:latin typeface="Open Sans Bold"/>
                <a:ea typeface="Open Sans Bold"/>
                <a:cs typeface="Open Sans Bold"/>
                <a:sym typeface="Open Sans Bold"/>
              </a:rPr>
              <a:t> culturele elementen </a:t>
            </a:r>
            <a:r>
              <a:rPr lang="en-US" sz="1759">
                <a:solidFill>
                  <a:srgbClr val="000000"/>
                </a:solidFill>
                <a:latin typeface="Open Sans"/>
                <a:ea typeface="Open Sans"/>
                <a:cs typeface="Open Sans"/>
                <a:sym typeface="Open Sans"/>
              </a:rPr>
              <a:t>bevatten, zoals typische bouwstijlen of sociale structuren in het doeltaalland.</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Combineer </a:t>
            </a:r>
            <a:r>
              <a:rPr lang="en-US" b="true" sz="1759">
                <a:solidFill>
                  <a:srgbClr val="000000"/>
                </a:solidFill>
                <a:latin typeface="Open Sans Bold"/>
                <a:ea typeface="Open Sans Bold"/>
                <a:cs typeface="Open Sans Bold"/>
                <a:sym typeface="Open Sans Bold"/>
              </a:rPr>
              <a:t>korte luisterfragmenten met tekstbronnen </a:t>
            </a:r>
            <a:r>
              <a:rPr lang="en-US" sz="1759">
                <a:solidFill>
                  <a:srgbClr val="000000"/>
                </a:solidFill>
                <a:latin typeface="Open Sans"/>
                <a:ea typeface="Open Sans"/>
                <a:cs typeface="Open Sans"/>
                <a:sym typeface="Open Sans"/>
              </a:rPr>
              <a:t>voor variatie.</a:t>
            </a:r>
          </a:p>
          <a:p>
            <a:pPr algn="l">
              <a:lnSpc>
                <a:spcPts val="2463"/>
              </a:lnSpc>
            </a:pPr>
          </a:p>
        </p:txBody>
      </p:sp>
      <p:sp>
        <p:nvSpPr>
          <p:cNvPr name="TextBox 15" id="15"/>
          <p:cNvSpPr txBox="true"/>
          <p:nvPr/>
        </p:nvSpPr>
        <p:spPr>
          <a:xfrm rot="0">
            <a:off x="13269676" y="1946449"/>
            <a:ext cx="4642997" cy="7403557"/>
          </a:xfrm>
          <a:prstGeom prst="rect">
            <a:avLst/>
          </a:prstGeom>
        </p:spPr>
        <p:txBody>
          <a:bodyPr anchor="t" rtlCol="false" tIns="0" lIns="0" bIns="0" rIns="0">
            <a:spAutoFit/>
          </a:bodyPr>
          <a:lstStyle/>
          <a:p>
            <a:pPr algn="l" marL="379890" indent="-189945" lvl="1">
              <a:lnSpc>
                <a:spcPts val="2463"/>
              </a:lnSpc>
              <a:buFont typeface="Arial"/>
              <a:buChar char="•"/>
            </a:pPr>
            <a:r>
              <a:rPr lang="en-US" b="true" sz="1759">
                <a:solidFill>
                  <a:srgbClr val="000000"/>
                </a:solidFill>
                <a:latin typeface="Open Sans Bold"/>
                <a:ea typeface="Open Sans Bold"/>
                <a:cs typeface="Open Sans Bold"/>
                <a:sym typeface="Open Sans Bold"/>
              </a:rPr>
              <a:t>Korte advertenties van huizen te koop of huur:</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Websites zoals Airbnb, Immonet, of Idealista kunnen authentiek materiaal bieden dat realistisch en toegankelijk is.</a:t>
            </a:r>
          </a:p>
          <a:p>
            <a:pPr algn="l" marL="379890" indent="-189945" lvl="1">
              <a:lnSpc>
                <a:spcPts val="2463"/>
              </a:lnSpc>
              <a:buFont typeface="Arial"/>
              <a:buChar char="•"/>
            </a:pPr>
            <a:r>
              <a:rPr lang="en-US" b="true" sz="1759">
                <a:solidFill>
                  <a:srgbClr val="000000"/>
                </a:solidFill>
                <a:latin typeface="Open Sans Bold"/>
                <a:ea typeface="Open Sans Bold"/>
                <a:cs typeface="Open Sans Bold"/>
                <a:sym typeface="Open Sans Bold"/>
              </a:rPr>
              <a:t>Storytelling platforms: </a:t>
            </a:r>
            <a:r>
              <a:rPr lang="en-US" sz="1759">
                <a:solidFill>
                  <a:srgbClr val="000000"/>
                </a:solidFill>
                <a:latin typeface="Open Sans"/>
                <a:ea typeface="Open Sans"/>
                <a:cs typeface="Open Sans"/>
                <a:sym typeface="Open Sans"/>
              </a:rPr>
              <a:t>Websites zoals Storybird of TikaTok bieden eenvoudige verhalen op beginnersniveau.</a:t>
            </a:r>
          </a:p>
          <a:p>
            <a:pPr algn="l" marL="379890" indent="-189945" lvl="1">
              <a:lnSpc>
                <a:spcPts val="2463"/>
              </a:lnSpc>
              <a:buFont typeface="Arial"/>
              <a:buChar char="•"/>
            </a:pPr>
            <a:r>
              <a:rPr lang="en-US" b="true" sz="1759">
                <a:solidFill>
                  <a:srgbClr val="000000"/>
                </a:solidFill>
                <a:latin typeface="Open Sans Bold"/>
                <a:ea typeface="Open Sans Bold"/>
                <a:cs typeface="Open Sans Bold"/>
                <a:sym typeface="Open Sans Bold"/>
              </a:rPr>
              <a:t>Taal-apps</a:t>
            </a:r>
            <a:r>
              <a:rPr lang="en-US" sz="1759">
                <a:solidFill>
                  <a:srgbClr val="000000"/>
                </a:solidFill>
                <a:latin typeface="Open Sans"/>
                <a:ea typeface="Open Sans"/>
                <a:cs typeface="Open Sans"/>
                <a:sym typeface="Open Sans"/>
              </a:rPr>
              <a:t>: DuoLingo Stories, LingQ of Quizlet voor korte luister- en leesverhalen.</a:t>
            </a:r>
          </a:p>
          <a:p>
            <a:pPr algn="l" marL="379890" indent="-189945" lvl="1">
              <a:lnSpc>
                <a:spcPts val="2463"/>
              </a:lnSpc>
              <a:buFont typeface="Arial"/>
              <a:buChar char="•"/>
            </a:pPr>
            <a:r>
              <a:rPr lang="en-US" b="true" sz="1759">
                <a:solidFill>
                  <a:srgbClr val="000000"/>
                </a:solidFill>
                <a:latin typeface="Open Sans Bold"/>
                <a:ea typeface="Open Sans Bold"/>
                <a:cs typeface="Open Sans Bold"/>
                <a:sym typeface="Open Sans Bold"/>
              </a:rPr>
              <a:t>Eenvoudige reisgidsen of blogs:</a:t>
            </a:r>
            <a:r>
              <a:rPr lang="en-US" sz="1759">
                <a:solidFill>
                  <a:srgbClr val="000000"/>
                </a:solidFill>
                <a:latin typeface="Open Sans"/>
                <a:ea typeface="Open Sans"/>
                <a:cs typeface="Open Sans"/>
                <a:sym typeface="Open Sans"/>
              </a:rPr>
              <a:t> Beschrijvingen van buurten in Parijs of dorpen in Frankrijk, Duitsland, Spanje of Latijns-Amerika.</a:t>
            </a:r>
          </a:p>
          <a:p>
            <a:pPr algn="l" marL="379890" indent="-189945" lvl="1">
              <a:lnSpc>
                <a:spcPts val="2463"/>
              </a:lnSpc>
              <a:buFont typeface="Arial"/>
              <a:buChar char="•"/>
            </a:pPr>
            <a:r>
              <a:rPr lang="en-US" b="true" sz="1759">
                <a:solidFill>
                  <a:srgbClr val="000000"/>
                </a:solidFill>
                <a:latin typeface="Open Sans Bold"/>
                <a:ea typeface="Open Sans Bold"/>
                <a:cs typeface="Open Sans Bold"/>
                <a:sym typeface="Open Sans Bold"/>
              </a:rPr>
              <a:t>Websites</a:t>
            </a:r>
            <a:r>
              <a:rPr lang="en-US" sz="1759">
                <a:solidFill>
                  <a:srgbClr val="000000"/>
                </a:solidFill>
                <a:latin typeface="Open Sans"/>
                <a:ea typeface="Open Sans"/>
                <a:cs typeface="Open Sans"/>
                <a:sym typeface="Open Sans"/>
              </a:rPr>
              <a:t>:</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Le Routard (</a:t>
            </a:r>
            <a:r>
              <a:rPr lang="en-US" sz="1759">
                <a:solidFill>
                  <a:srgbClr val="000000"/>
                </a:solidFill>
                <a:latin typeface="Open Sans"/>
                <a:ea typeface="Open Sans"/>
                <a:cs typeface="Open Sans"/>
                <a:sym typeface="Open Sans"/>
                <a:hlinkClick r:id="rId2" tooltip="http://www.routard.com"/>
              </a:rPr>
              <a:t>www.routard.com</a:t>
            </a:r>
            <a:r>
              <a:rPr lang="en-US" sz="1759">
                <a:solidFill>
                  <a:srgbClr val="000000"/>
                </a:solidFill>
                <a:latin typeface="Open Sans"/>
                <a:ea typeface="Open Sans"/>
                <a:cs typeface="Open Sans"/>
                <a:sym typeface="Open Sans"/>
              </a:rPr>
              <a:t>) Beschrijvingen van buurten en huizen.</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Planet Schule (planet-schule.de) Korte teksten over alledaagse onderwerpen.</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Blogpost over Spaanse dorpen: Pueblos de España (beschrijvingen van kleine Spaanse dorpen met huiskenmerken)</a:t>
            </a:r>
          </a:p>
          <a:p>
            <a:pPr algn="l">
              <a:lnSpc>
                <a:spcPts val="2463"/>
              </a:lnSpc>
            </a:pPr>
          </a:p>
        </p:txBody>
      </p:sp>
      <p:sp>
        <p:nvSpPr>
          <p:cNvPr name="TextBox 16" id="16"/>
          <p:cNvSpPr txBox="true"/>
          <p:nvPr/>
        </p:nvSpPr>
        <p:spPr>
          <a:xfrm rot="0">
            <a:off x="4203844" y="2382287"/>
            <a:ext cx="4125834" cy="7403557"/>
          </a:xfrm>
          <a:prstGeom prst="rect">
            <a:avLst/>
          </a:prstGeom>
        </p:spPr>
        <p:txBody>
          <a:bodyPr anchor="t" rtlCol="false" tIns="0" lIns="0" bIns="0" rIns="0">
            <a:spAutoFit/>
          </a:bodyPr>
          <a:lstStyle/>
          <a:p>
            <a:pPr algn="l">
              <a:lnSpc>
                <a:spcPts val="2463"/>
              </a:lnSpc>
            </a:pPr>
            <a:r>
              <a:rPr lang="en-US" sz="1759" b="true">
                <a:solidFill>
                  <a:srgbClr val="000000"/>
                </a:solidFill>
                <a:latin typeface="Open Sans Bold"/>
                <a:ea typeface="Open Sans Bold"/>
                <a:cs typeface="Open Sans Bold"/>
                <a:sym typeface="Open Sans Bold"/>
              </a:rPr>
              <a:t>Activiteit</a:t>
            </a:r>
            <a:r>
              <a:rPr lang="en-US" sz="1759">
                <a:solidFill>
                  <a:srgbClr val="000000"/>
                </a:solidFill>
                <a:latin typeface="Open Sans"/>
                <a:ea typeface="Open Sans"/>
                <a:cs typeface="Open Sans"/>
                <a:sym typeface="Open Sans"/>
              </a:rPr>
              <a:t>: Start de les met een korte, eenvoudige tekst of luisterfragment in de doeltaal over een huis of buurt. Dit kan een beschrijving zijn van een typische buurt in een doeltaalland.</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Frans: Een beschrijving van een huis in Parijs</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Duits: Een artikel over een buurt in Berlijn</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Spaans: Een korte geïllustreerde bericht over een huis aan de Spaanse kust</a:t>
            </a:r>
          </a:p>
          <a:p>
            <a:pPr algn="l">
              <a:lnSpc>
                <a:spcPts val="2463"/>
              </a:lnSpc>
            </a:pPr>
            <a:r>
              <a:rPr lang="en-US" sz="1759" b="true">
                <a:solidFill>
                  <a:srgbClr val="000000"/>
                </a:solidFill>
                <a:latin typeface="Open Sans Bold"/>
                <a:ea typeface="Open Sans Bold"/>
                <a:cs typeface="Open Sans Bold"/>
                <a:sym typeface="Open Sans Bold"/>
              </a:rPr>
              <a:t>Doel</a:t>
            </a:r>
            <a:r>
              <a:rPr lang="en-US" sz="1759">
                <a:solidFill>
                  <a:srgbClr val="000000"/>
                </a:solidFill>
                <a:latin typeface="Open Sans"/>
                <a:ea typeface="Open Sans"/>
                <a:cs typeface="Open Sans"/>
                <a:sym typeface="Open Sans"/>
              </a:rPr>
              <a:t>: Leerlingen worden blootgesteld aan woorden en contexten die net iets boven hun huidige niveau liggen (i + 1). Dit stimuleert woordenschatverwerving en het begrijpen van de inhoud.</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Voorbeeld woorden: maison, quartier, Nachbarschaft, casa, barrio, jardín...</a:t>
            </a:r>
          </a:p>
          <a:p>
            <a:pPr algn="l">
              <a:lnSpc>
                <a:spcPts val="2463"/>
              </a:lnSpc>
            </a:pPr>
            <a:r>
              <a:rPr lang="en-US" sz="1759" b="true">
                <a:solidFill>
                  <a:srgbClr val="000000"/>
                </a:solidFill>
                <a:latin typeface="Open Sans Bold"/>
                <a:ea typeface="Open Sans Bold"/>
                <a:cs typeface="Open Sans Bold"/>
                <a:sym typeface="Open Sans Bold"/>
              </a:rPr>
              <a:t>Kerndoel betrokken</a:t>
            </a:r>
            <a:r>
              <a:rPr lang="en-US" sz="1759">
                <a:solidFill>
                  <a:srgbClr val="000000"/>
                </a:solidFill>
                <a:latin typeface="Open Sans"/>
                <a:ea typeface="Open Sans"/>
                <a:cs typeface="Open Sans"/>
                <a:sym typeface="Open Sans"/>
              </a:rPr>
              <a:t>:</a:t>
            </a:r>
          </a:p>
          <a:p>
            <a:pPr algn="l" marL="379890" indent="-189945" lvl="1">
              <a:lnSpc>
                <a:spcPts val="2463"/>
              </a:lnSpc>
              <a:buFont typeface="Arial"/>
              <a:buChar char="•"/>
            </a:pPr>
            <a:r>
              <a:rPr lang="en-US" sz="1759">
                <a:solidFill>
                  <a:srgbClr val="000000"/>
                </a:solidFill>
                <a:latin typeface="Open Sans"/>
                <a:ea typeface="Open Sans"/>
                <a:cs typeface="Open Sans"/>
                <a:sym typeface="Open Sans"/>
              </a:rPr>
              <a:t>De leerling toont begrip van schriftelijke en auditieve teksten.</a:t>
            </a:r>
          </a:p>
          <a:p>
            <a:pPr algn="l">
              <a:lnSpc>
                <a:spcPts val="2463"/>
              </a:lnSpc>
            </a:pPr>
          </a:p>
        </p:txBody>
      </p:sp>
      <p:sp>
        <p:nvSpPr>
          <p:cNvPr name="Freeform 17" id="17"/>
          <p:cNvSpPr/>
          <p:nvPr/>
        </p:nvSpPr>
        <p:spPr>
          <a:xfrm flipH="true" flipV="false" rot="633000">
            <a:off x="1971742" y="4169655"/>
            <a:ext cx="1685649" cy="1853990"/>
          </a:xfrm>
          <a:custGeom>
            <a:avLst/>
            <a:gdLst/>
            <a:ahLst/>
            <a:cxnLst/>
            <a:rect r="r" b="b" t="t" l="l"/>
            <a:pathLst>
              <a:path h="1853990" w="1685649">
                <a:moveTo>
                  <a:pt x="1685650" y="0"/>
                </a:moveTo>
                <a:lnTo>
                  <a:pt x="0" y="0"/>
                </a:lnTo>
                <a:lnTo>
                  <a:pt x="0" y="1853990"/>
                </a:lnTo>
                <a:lnTo>
                  <a:pt x="1685650" y="1853990"/>
                </a:lnTo>
                <a:lnTo>
                  <a:pt x="168565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8" id="18"/>
          <p:cNvSpPr/>
          <p:nvPr/>
        </p:nvSpPr>
        <p:spPr>
          <a:xfrm flipH="true" flipV="false" rot="0">
            <a:off x="206590" y="4181675"/>
            <a:ext cx="1699889" cy="1952025"/>
          </a:xfrm>
          <a:custGeom>
            <a:avLst/>
            <a:gdLst/>
            <a:ahLst/>
            <a:cxnLst/>
            <a:rect r="r" b="b" t="t" l="l"/>
            <a:pathLst>
              <a:path h="1952025" w="1699889">
                <a:moveTo>
                  <a:pt x="1699888" y="0"/>
                </a:moveTo>
                <a:lnTo>
                  <a:pt x="0" y="0"/>
                </a:lnTo>
                <a:lnTo>
                  <a:pt x="0" y="1952025"/>
                </a:lnTo>
                <a:lnTo>
                  <a:pt x="1699888" y="1952025"/>
                </a:lnTo>
                <a:lnTo>
                  <a:pt x="1699888"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7"/>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70273" y="1724611"/>
            <a:ext cx="4870828" cy="6765039"/>
          </a:xfrm>
          <a:custGeom>
            <a:avLst/>
            <a:gdLst/>
            <a:ahLst/>
            <a:cxnLst/>
            <a:rect r="r" b="b" t="t" l="l"/>
            <a:pathLst>
              <a:path h="6765039" w="4870828">
                <a:moveTo>
                  <a:pt x="0" y="0"/>
                </a:moveTo>
                <a:lnTo>
                  <a:pt x="4870828" y="0"/>
                </a:lnTo>
                <a:lnTo>
                  <a:pt x="4870828" y="6765039"/>
                </a:lnTo>
                <a:lnTo>
                  <a:pt x="0" y="6765039"/>
                </a:lnTo>
                <a:lnTo>
                  <a:pt x="0" y="0"/>
                </a:lnTo>
                <a:close/>
              </a:path>
            </a:pathLst>
          </a:custGeom>
          <a:blipFill>
            <a:blip r:embed="rId2"/>
            <a:stretch>
              <a:fillRect l="0" t="0" r="0" b="0"/>
            </a:stretch>
          </a:blipFill>
        </p:spPr>
      </p:sp>
      <p:sp>
        <p:nvSpPr>
          <p:cNvPr name="Freeform 3" id="3"/>
          <p:cNvSpPr/>
          <p:nvPr/>
        </p:nvSpPr>
        <p:spPr>
          <a:xfrm flipH="false" flipV="false" rot="0">
            <a:off x="6648652" y="1724611"/>
            <a:ext cx="4906106" cy="6837778"/>
          </a:xfrm>
          <a:custGeom>
            <a:avLst/>
            <a:gdLst/>
            <a:ahLst/>
            <a:cxnLst/>
            <a:rect r="r" b="b" t="t" l="l"/>
            <a:pathLst>
              <a:path h="6837778" w="4906106">
                <a:moveTo>
                  <a:pt x="0" y="0"/>
                </a:moveTo>
                <a:lnTo>
                  <a:pt x="4906106" y="0"/>
                </a:lnTo>
                <a:lnTo>
                  <a:pt x="4906106" y="6837778"/>
                </a:lnTo>
                <a:lnTo>
                  <a:pt x="0" y="6837778"/>
                </a:lnTo>
                <a:lnTo>
                  <a:pt x="0" y="0"/>
                </a:lnTo>
                <a:close/>
              </a:path>
            </a:pathLst>
          </a:custGeom>
          <a:blipFill>
            <a:blip r:embed="rId3"/>
            <a:stretch>
              <a:fillRect l="0" t="0" r="0" b="0"/>
            </a:stretch>
          </a:blipFill>
        </p:spPr>
      </p:sp>
      <p:sp>
        <p:nvSpPr>
          <p:cNvPr name="Freeform 4" id="4"/>
          <p:cNvSpPr/>
          <p:nvPr/>
        </p:nvSpPr>
        <p:spPr>
          <a:xfrm flipH="false" flipV="false" rot="0">
            <a:off x="12267842" y="1724611"/>
            <a:ext cx="5149886" cy="6765039"/>
          </a:xfrm>
          <a:custGeom>
            <a:avLst/>
            <a:gdLst/>
            <a:ahLst/>
            <a:cxnLst/>
            <a:rect r="r" b="b" t="t" l="l"/>
            <a:pathLst>
              <a:path h="6765039" w="5149886">
                <a:moveTo>
                  <a:pt x="0" y="0"/>
                </a:moveTo>
                <a:lnTo>
                  <a:pt x="5149885" y="0"/>
                </a:lnTo>
                <a:lnTo>
                  <a:pt x="5149885" y="6765039"/>
                </a:lnTo>
                <a:lnTo>
                  <a:pt x="0" y="6765039"/>
                </a:lnTo>
                <a:lnTo>
                  <a:pt x="0" y="0"/>
                </a:lnTo>
                <a:close/>
              </a:path>
            </a:pathLst>
          </a:custGeom>
          <a:blipFill>
            <a:blip r:embed="rId4"/>
            <a:stretch>
              <a:fillRect l="0" t="0" r="0" b="0"/>
            </a:stretch>
          </a:blipFill>
        </p:spPr>
      </p:sp>
      <p:sp>
        <p:nvSpPr>
          <p:cNvPr name="Freeform 5" id="5"/>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5"/>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272219" y="757237"/>
            <a:ext cx="8702188" cy="495300"/>
          </a:xfrm>
          <a:prstGeom prst="rect">
            <a:avLst/>
          </a:prstGeom>
        </p:spPr>
        <p:txBody>
          <a:bodyPr anchor="t" rtlCol="false" tIns="0" lIns="0" bIns="0" rIns="0">
            <a:spAutoFit/>
          </a:bodyPr>
          <a:lstStyle/>
          <a:p>
            <a:pPr algn="l">
              <a:lnSpc>
                <a:spcPts val="4199"/>
              </a:lnSpc>
            </a:pPr>
            <a:r>
              <a:rPr lang="en-US" sz="2999">
                <a:solidFill>
                  <a:srgbClr val="000000"/>
                </a:solidFill>
                <a:latin typeface="Open Sans"/>
                <a:ea typeface="Open Sans"/>
                <a:cs typeface="Open Sans"/>
                <a:sym typeface="Open Sans"/>
              </a:rPr>
              <a:t>Inhouds-en Vormgerichte Verwerking</a:t>
            </a:r>
          </a:p>
        </p:txBody>
      </p:sp>
      <p:sp>
        <p:nvSpPr>
          <p:cNvPr name="TextBox 3" id="3"/>
          <p:cNvSpPr txBox="true"/>
          <p:nvPr/>
        </p:nvSpPr>
        <p:spPr>
          <a:xfrm rot="0">
            <a:off x="959958" y="3293009"/>
            <a:ext cx="2292923"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VERWERKING OP INHOUD </a:t>
            </a:r>
          </a:p>
        </p:txBody>
      </p:sp>
      <p:sp>
        <p:nvSpPr>
          <p:cNvPr name="TextBox 4" id="4"/>
          <p:cNvSpPr txBox="true"/>
          <p:nvPr/>
        </p:nvSpPr>
        <p:spPr>
          <a:xfrm rot="0">
            <a:off x="4510866" y="3293009"/>
            <a:ext cx="2151754"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VERWERKING OP VORM</a:t>
            </a:r>
          </a:p>
        </p:txBody>
      </p:sp>
      <p:sp>
        <p:nvSpPr>
          <p:cNvPr name="Freeform 5" id="5"/>
          <p:cNvSpPr/>
          <p:nvPr/>
        </p:nvSpPr>
        <p:spPr>
          <a:xfrm flipH="false" flipV="false" rot="0">
            <a:off x="3031285" y="4969877"/>
            <a:ext cx="1479580" cy="719446"/>
          </a:xfrm>
          <a:custGeom>
            <a:avLst/>
            <a:gdLst/>
            <a:ahLst/>
            <a:cxnLst/>
            <a:rect r="r" b="b" t="t" l="l"/>
            <a:pathLst>
              <a:path h="719446" w="1479580">
                <a:moveTo>
                  <a:pt x="0" y="0"/>
                </a:moveTo>
                <a:lnTo>
                  <a:pt x="1479581" y="0"/>
                </a:lnTo>
                <a:lnTo>
                  <a:pt x="1479581" y="719446"/>
                </a:lnTo>
                <a:lnTo>
                  <a:pt x="0" y="7194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0">
            <a:off x="2504634" y="5783592"/>
            <a:ext cx="1479580" cy="719446"/>
          </a:xfrm>
          <a:custGeom>
            <a:avLst/>
            <a:gdLst/>
            <a:ahLst/>
            <a:cxnLst/>
            <a:rect r="r" b="b" t="t" l="l"/>
            <a:pathLst>
              <a:path h="719446" w="1479580">
                <a:moveTo>
                  <a:pt x="1479580" y="719446"/>
                </a:moveTo>
                <a:lnTo>
                  <a:pt x="0" y="719446"/>
                </a:lnTo>
                <a:lnTo>
                  <a:pt x="0" y="0"/>
                </a:lnTo>
                <a:lnTo>
                  <a:pt x="1479580" y="0"/>
                </a:lnTo>
                <a:lnTo>
                  <a:pt x="1479580" y="71944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632001" y="4372760"/>
            <a:ext cx="1632130" cy="1770555"/>
          </a:xfrm>
          <a:custGeom>
            <a:avLst/>
            <a:gdLst/>
            <a:ahLst/>
            <a:cxnLst/>
            <a:rect r="r" b="b" t="t" l="l"/>
            <a:pathLst>
              <a:path h="1770555" w="1632130">
                <a:moveTo>
                  <a:pt x="0" y="0"/>
                </a:moveTo>
                <a:lnTo>
                  <a:pt x="1632130" y="0"/>
                </a:lnTo>
                <a:lnTo>
                  <a:pt x="1632130" y="1770555"/>
                </a:lnTo>
                <a:lnTo>
                  <a:pt x="0" y="17705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047800" y="4260112"/>
            <a:ext cx="1629881" cy="1768115"/>
          </a:xfrm>
          <a:custGeom>
            <a:avLst/>
            <a:gdLst/>
            <a:ahLst/>
            <a:cxnLst/>
            <a:rect r="r" b="b" t="t" l="l"/>
            <a:pathLst>
              <a:path h="1768115" w="1629881">
                <a:moveTo>
                  <a:pt x="0" y="0"/>
                </a:moveTo>
                <a:lnTo>
                  <a:pt x="1629880" y="0"/>
                </a:lnTo>
                <a:lnTo>
                  <a:pt x="1629880" y="1768116"/>
                </a:lnTo>
                <a:lnTo>
                  <a:pt x="0" y="17681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7272219" y="1787245"/>
            <a:ext cx="5359165" cy="7589573"/>
            <a:chOff x="0" y="0"/>
            <a:chExt cx="1222468" cy="1731242"/>
          </a:xfrm>
        </p:grpSpPr>
        <p:sp>
          <p:nvSpPr>
            <p:cNvPr name="Freeform 10" id="10"/>
            <p:cNvSpPr/>
            <p:nvPr/>
          </p:nvSpPr>
          <p:spPr>
            <a:xfrm flipH="false" flipV="false" rot="0">
              <a:off x="0" y="0"/>
              <a:ext cx="1222468" cy="1731242"/>
            </a:xfrm>
            <a:custGeom>
              <a:avLst/>
              <a:gdLst/>
              <a:ahLst/>
              <a:cxnLst/>
              <a:rect r="r" b="b" t="t" l="l"/>
              <a:pathLst>
                <a:path h="1731242" w="1222468">
                  <a:moveTo>
                    <a:pt x="73675" y="0"/>
                  </a:moveTo>
                  <a:lnTo>
                    <a:pt x="1148793" y="0"/>
                  </a:lnTo>
                  <a:cubicBezTo>
                    <a:pt x="1168333" y="0"/>
                    <a:pt x="1187072" y="7762"/>
                    <a:pt x="1200889" y="21579"/>
                  </a:cubicBezTo>
                  <a:cubicBezTo>
                    <a:pt x="1214706" y="35396"/>
                    <a:pt x="1222468" y="54135"/>
                    <a:pt x="1222468" y="73675"/>
                  </a:cubicBezTo>
                  <a:lnTo>
                    <a:pt x="1222468" y="1657566"/>
                  </a:lnTo>
                  <a:cubicBezTo>
                    <a:pt x="1222468" y="1698256"/>
                    <a:pt x="1189483" y="1731242"/>
                    <a:pt x="1148793" y="1731242"/>
                  </a:cubicBezTo>
                  <a:lnTo>
                    <a:pt x="73675" y="1731242"/>
                  </a:lnTo>
                  <a:cubicBezTo>
                    <a:pt x="32986" y="1731242"/>
                    <a:pt x="0" y="1698256"/>
                    <a:pt x="0" y="1657566"/>
                  </a:cubicBezTo>
                  <a:lnTo>
                    <a:pt x="0" y="73675"/>
                  </a:lnTo>
                  <a:cubicBezTo>
                    <a:pt x="0" y="32986"/>
                    <a:pt x="32986" y="0"/>
                    <a:pt x="73675" y="0"/>
                  </a:cubicBezTo>
                  <a:close/>
                </a:path>
              </a:pathLst>
            </a:custGeom>
            <a:solidFill>
              <a:srgbClr val="F1F1F1"/>
            </a:solidFill>
          </p:spPr>
        </p:sp>
        <p:sp>
          <p:nvSpPr>
            <p:cNvPr name="TextBox 11" id="11"/>
            <p:cNvSpPr txBox="true"/>
            <p:nvPr/>
          </p:nvSpPr>
          <p:spPr>
            <a:xfrm>
              <a:off x="0" y="-38100"/>
              <a:ext cx="1222468" cy="1769342"/>
            </a:xfrm>
            <a:prstGeom prst="rect">
              <a:avLst/>
            </a:prstGeom>
          </p:spPr>
          <p:txBody>
            <a:bodyPr anchor="ctr" rtlCol="false" tIns="50800" lIns="50800" bIns="50800" rIns="50800"/>
            <a:lstStyle/>
            <a:p>
              <a:pPr algn="ctr">
                <a:lnSpc>
                  <a:spcPts val="3096"/>
                </a:lnSpc>
              </a:pPr>
            </a:p>
          </p:txBody>
        </p:sp>
      </p:grpSp>
      <p:grpSp>
        <p:nvGrpSpPr>
          <p:cNvPr name="Group 12" id="12"/>
          <p:cNvGrpSpPr/>
          <p:nvPr/>
        </p:nvGrpSpPr>
        <p:grpSpPr>
          <a:xfrm rot="0">
            <a:off x="13236253" y="1787245"/>
            <a:ext cx="4856725" cy="7589573"/>
            <a:chOff x="0" y="0"/>
            <a:chExt cx="1107857" cy="1731242"/>
          </a:xfrm>
        </p:grpSpPr>
        <p:sp>
          <p:nvSpPr>
            <p:cNvPr name="Freeform 13" id="13"/>
            <p:cNvSpPr/>
            <p:nvPr/>
          </p:nvSpPr>
          <p:spPr>
            <a:xfrm flipH="false" flipV="false" rot="0">
              <a:off x="0" y="0"/>
              <a:ext cx="1107857" cy="1731242"/>
            </a:xfrm>
            <a:custGeom>
              <a:avLst/>
              <a:gdLst/>
              <a:ahLst/>
              <a:cxnLst/>
              <a:rect r="r" b="b" t="t" l="l"/>
              <a:pathLst>
                <a:path h="1731242" w="1107857">
                  <a:moveTo>
                    <a:pt x="81297" y="0"/>
                  </a:moveTo>
                  <a:lnTo>
                    <a:pt x="1026560" y="0"/>
                  </a:lnTo>
                  <a:cubicBezTo>
                    <a:pt x="1048122" y="0"/>
                    <a:pt x="1068800" y="8565"/>
                    <a:pt x="1084046" y="23811"/>
                  </a:cubicBezTo>
                  <a:cubicBezTo>
                    <a:pt x="1099292" y="39058"/>
                    <a:pt x="1107857" y="59736"/>
                    <a:pt x="1107857" y="81297"/>
                  </a:cubicBezTo>
                  <a:lnTo>
                    <a:pt x="1107857" y="1649945"/>
                  </a:lnTo>
                  <a:cubicBezTo>
                    <a:pt x="1107857" y="1694844"/>
                    <a:pt x="1071460" y="1731242"/>
                    <a:pt x="1026560" y="1731242"/>
                  </a:cubicBezTo>
                  <a:lnTo>
                    <a:pt x="81297" y="1731242"/>
                  </a:lnTo>
                  <a:cubicBezTo>
                    <a:pt x="59736" y="1731242"/>
                    <a:pt x="39058" y="1722677"/>
                    <a:pt x="23811" y="1707430"/>
                  </a:cubicBezTo>
                  <a:cubicBezTo>
                    <a:pt x="8565" y="1692184"/>
                    <a:pt x="0" y="1671506"/>
                    <a:pt x="0" y="1649945"/>
                  </a:cubicBezTo>
                  <a:lnTo>
                    <a:pt x="0" y="81297"/>
                  </a:lnTo>
                  <a:cubicBezTo>
                    <a:pt x="0" y="36398"/>
                    <a:pt x="36398" y="0"/>
                    <a:pt x="81297" y="0"/>
                  </a:cubicBezTo>
                  <a:close/>
                </a:path>
              </a:pathLst>
            </a:custGeom>
            <a:solidFill>
              <a:srgbClr val="F1F1F1"/>
            </a:solidFill>
          </p:spPr>
        </p:sp>
        <p:sp>
          <p:nvSpPr>
            <p:cNvPr name="TextBox 14" id="14"/>
            <p:cNvSpPr txBox="true"/>
            <p:nvPr/>
          </p:nvSpPr>
          <p:spPr>
            <a:xfrm>
              <a:off x="0" y="-38100"/>
              <a:ext cx="1107857" cy="1769342"/>
            </a:xfrm>
            <a:prstGeom prst="rect">
              <a:avLst/>
            </a:prstGeom>
          </p:spPr>
          <p:txBody>
            <a:bodyPr anchor="ctr" rtlCol="false" tIns="50800" lIns="50800" bIns="50800" rIns="50800"/>
            <a:lstStyle/>
            <a:p>
              <a:pPr algn="ctr">
                <a:lnSpc>
                  <a:spcPts val="3096"/>
                </a:lnSpc>
              </a:pPr>
            </a:p>
          </p:txBody>
        </p:sp>
      </p:grpSp>
      <p:sp>
        <p:nvSpPr>
          <p:cNvPr name="TextBox 15" id="15"/>
          <p:cNvSpPr txBox="true"/>
          <p:nvPr/>
        </p:nvSpPr>
        <p:spPr>
          <a:xfrm rot="0">
            <a:off x="8551131" y="2049936"/>
            <a:ext cx="2801342" cy="296298"/>
          </a:xfrm>
          <a:prstGeom prst="rect">
            <a:avLst/>
          </a:prstGeom>
        </p:spPr>
        <p:txBody>
          <a:bodyPr anchor="t" rtlCol="false" tIns="0" lIns="0" bIns="0" rIns="0">
            <a:spAutoFit/>
          </a:bodyPr>
          <a:lstStyle/>
          <a:p>
            <a:pPr algn="ctr" marL="0" indent="0" lvl="0">
              <a:lnSpc>
                <a:spcPts val="2207"/>
              </a:lnSpc>
            </a:pPr>
            <a:r>
              <a:rPr lang="en-US" b="true" sz="2229" spc="-147">
                <a:solidFill>
                  <a:srgbClr val="3A3937"/>
                </a:solidFill>
                <a:latin typeface="Open Sans Bold"/>
                <a:ea typeface="Open Sans Bold"/>
                <a:cs typeface="Open Sans Bold"/>
                <a:sym typeface="Open Sans Bold"/>
              </a:rPr>
              <a:t>Begrijpend lezen</a:t>
            </a:r>
          </a:p>
        </p:txBody>
      </p:sp>
      <p:sp>
        <p:nvSpPr>
          <p:cNvPr name="TextBox 16" id="16"/>
          <p:cNvSpPr txBox="true"/>
          <p:nvPr/>
        </p:nvSpPr>
        <p:spPr>
          <a:xfrm rot="0">
            <a:off x="14359339" y="2049936"/>
            <a:ext cx="2801342" cy="296298"/>
          </a:xfrm>
          <a:prstGeom prst="rect">
            <a:avLst/>
          </a:prstGeom>
        </p:spPr>
        <p:txBody>
          <a:bodyPr anchor="t" rtlCol="false" tIns="0" lIns="0" bIns="0" rIns="0">
            <a:spAutoFit/>
          </a:bodyPr>
          <a:lstStyle/>
          <a:p>
            <a:pPr algn="ctr" marL="0" indent="0" lvl="0">
              <a:lnSpc>
                <a:spcPts val="2207"/>
              </a:lnSpc>
            </a:pPr>
            <a:r>
              <a:rPr lang="en-US" b="true" sz="2229" spc="-147">
                <a:solidFill>
                  <a:srgbClr val="3A3937"/>
                </a:solidFill>
                <a:latin typeface="Open Sans Bold"/>
                <a:ea typeface="Open Sans Bold"/>
                <a:cs typeface="Open Sans Bold"/>
                <a:sym typeface="Open Sans Bold"/>
              </a:rPr>
              <a:t>Taalverwerking </a:t>
            </a:r>
          </a:p>
        </p:txBody>
      </p:sp>
      <p:sp>
        <p:nvSpPr>
          <p:cNvPr name="TextBox 17" id="17"/>
          <p:cNvSpPr txBox="true"/>
          <p:nvPr/>
        </p:nvSpPr>
        <p:spPr>
          <a:xfrm rot="0">
            <a:off x="7743480" y="2650532"/>
            <a:ext cx="4609984" cy="7157782"/>
          </a:xfrm>
          <a:prstGeom prst="rect">
            <a:avLst/>
          </a:prstGeom>
        </p:spPr>
        <p:txBody>
          <a:bodyPr anchor="t" rtlCol="false" tIns="0" lIns="0" bIns="0" rIns="0">
            <a:spAutoFit/>
          </a:bodyPr>
          <a:lstStyle/>
          <a:p>
            <a:pPr algn="l">
              <a:lnSpc>
                <a:spcPts val="2716"/>
              </a:lnSpc>
            </a:pPr>
            <a:r>
              <a:rPr lang="en-US" sz="1940" b="true">
                <a:solidFill>
                  <a:srgbClr val="000000"/>
                </a:solidFill>
                <a:latin typeface="Open Sans Bold"/>
                <a:ea typeface="Open Sans Bold"/>
                <a:cs typeface="Open Sans Bold"/>
                <a:sym typeface="Open Sans Bold"/>
              </a:rPr>
              <a:t>Activiteit:</a:t>
            </a:r>
            <a:r>
              <a:rPr lang="en-US" sz="1940">
                <a:solidFill>
                  <a:srgbClr val="000000"/>
                </a:solidFill>
                <a:latin typeface="Open Sans"/>
                <a:ea typeface="Open Sans"/>
                <a:cs typeface="Open Sans"/>
                <a:sym typeface="Open Sans"/>
              </a:rPr>
              <a:t> Leerlingen vullen bv het Frayer-model in voor geselecteerde kernwoorden uit de tekst. </a:t>
            </a:r>
          </a:p>
          <a:p>
            <a:pPr algn="l">
              <a:lnSpc>
                <a:spcPts val="2716"/>
              </a:lnSpc>
            </a:pPr>
            <a:r>
              <a:rPr lang="en-US" sz="1940">
                <a:solidFill>
                  <a:srgbClr val="000000"/>
                </a:solidFill>
                <a:latin typeface="Open Sans"/>
                <a:ea typeface="Open Sans"/>
                <a:cs typeface="Open Sans"/>
                <a:sym typeface="Open Sans"/>
              </a:rPr>
              <a:t>De secties zijn:</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Definitie: Schrijf de betekenis van het woord in eigen woorden.</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Kenmerken: Noem typische eigenschappen.</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Voorbeelden: Geef zinnen waarin het woord correct wordt gebruikt.</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Niet-voorbeelden: Noem woorden of situaties waarin het woord niet van toepassing is.</a:t>
            </a:r>
          </a:p>
          <a:p>
            <a:pPr algn="l">
              <a:lnSpc>
                <a:spcPts val="2716"/>
              </a:lnSpc>
            </a:pPr>
            <a:r>
              <a:rPr lang="en-US" sz="1940" b="true">
                <a:solidFill>
                  <a:srgbClr val="000000"/>
                </a:solidFill>
                <a:latin typeface="Open Sans Bold"/>
                <a:ea typeface="Open Sans Bold"/>
                <a:cs typeface="Open Sans Bold"/>
                <a:sym typeface="Open Sans Bold"/>
              </a:rPr>
              <a:t>Doel</a:t>
            </a:r>
            <a:r>
              <a:rPr lang="en-US" sz="1940">
                <a:solidFill>
                  <a:srgbClr val="000000"/>
                </a:solidFill>
                <a:latin typeface="Open Sans"/>
                <a:ea typeface="Open Sans"/>
                <a:cs typeface="Open Sans"/>
                <a:sym typeface="Open Sans"/>
              </a:rPr>
              <a:t>: Het begrijpen van betekenis, context en toepassing van de woorden.</a:t>
            </a:r>
          </a:p>
          <a:p>
            <a:pPr algn="l">
              <a:lnSpc>
                <a:spcPts val="2716"/>
              </a:lnSpc>
            </a:pPr>
            <a:r>
              <a:rPr lang="en-US" sz="1940" b="true">
                <a:solidFill>
                  <a:srgbClr val="000000"/>
                </a:solidFill>
                <a:latin typeface="Open Sans Bold"/>
                <a:ea typeface="Open Sans Bold"/>
                <a:cs typeface="Open Sans Bold"/>
                <a:sym typeface="Open Sans Bold"/>
              </a:rPr>
              <a:t>Kerndoel betrokken</a:t>
            </a:r>
            <a:r>
              <a:rPr lang="en-US" sz="1940">
                <a:solidFill>
                  <a:srgbClr val="000000"/>
                </a:solidFill>
                <a:latin typeface="Open Sans"/>
                <a:ea typeface="Open Sans"/>
                <a:cs typeface="Open Sans"/>
                <a:sym typeface="Open Sans"/>
              </a:rPr>
              <a:t>:</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De leerling beschrijft cultuurgebonden aspecten in fictie en non-fictie.</a:t>
            </a:r>
          </a:p>
          <a:p>
            <a:pPr algn="l">
              <a:lnSpc>
                <a:spcPts val="2716"/>
              </a:lnSpc>
            </a:pPr>
          </a:p>
          <a:p>
            <a:pPr algn="l">
              <a:lnSpc>
                <a:spcPts val="2716"/>
              </a:lnSpc>
            </a:pPr>
          </a:p>
        </p:txBody>
      </p:sp>
      <p:sp>
        <p:nvSpPr>
          <p:cNvPr name="TextBox 18" id="18"/>
          <p:cNvSpPr txBox="true"/>
          <p:nvPr/>
        </p:nvSpPr>
        <p:spPr>
          <a:xfrm rot="0">
            <a:off x="13564086" y="2650532"/>
            <a:ext cx="4210486" cy="6816857"/>
          </a:xfrm>
          <a:prstGeom prst="rect">
            <a:avLst/>
          </a:prstGeom>
        </p:spPr>
        <p:txBody>
          <a:bodyPr anchor="t" rtlCol="false" tIns="0" lIns="0" bIns="0" rIns="0">
            <a:spAutoFit/>
          </a:bodyPr>
          <a:lstStyle/>
          <a:p>
            <a:pPr algn="l">
              <a:lnSpc>
                <a:spcPts val="2716"/>
              </a:lnSpc>
            </a:pPr>
            <a:r>
              <a:rPr lang="en-US" sz="1940" b="true">
                <a:solidFill>
                  <a:srgbClr val="000000"/>
                </a:solidFill>
                <a:latin typeface="Open Sans Bold"/>
                <a:ea typeface="Open Sans Bold"/>
                <a:cs typeface="Open Sans Bold"/>
                <a:sym typeface="Open Sans Bold"/>
              </a:rPr>
              <a:t>Activiteit</a:t>
            </a:r>
            <a:r>
              <a:rPr lang="en-US" sz="1940">
                <a:solidFill>
                  <a:srgbClr val="000000"/>
                </a:solidFill>
                <a:latin typeface="Open Sans"/>
                <a:ea typeface="Open Sans"/>
                <a:cs typeface="Open Sans"/>
                <a:sym typeface="Open Sans"/>
              </a:rPr>
              <a:t>: Leerlingen identificeren de grammaticale structuren rondom de kernwoorden. Bijvoorbeeld:</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Werkwoorden die samen met het woord gebruikt worden.</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Bijvoeglijke naamwoorden die eigenschappen van het huis of de buurt beschrijven.</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Maak enkele zinnen waarin ze de woorden uit het Frayer-model correct toepassen.</a:t>
            </a:r>
          </a:p>
          <a:p>
            <a:pPr algn="l">
              <a:lnSpc>
                <a:spcPts val="2716"/>
              </a:lnSpc>
            </a:pPr>
            <a:r>
              <a:rPr lang="en-US" sz="1940" b="true">
                <a:solidFill>
                  <a:srgbClr val="000000"/>
                </a:solidFill>
                <a:latin typeface="Open Sans Bold"/>
                <a:ea typeface="Open Sans Bold"/>
                <a:cs typeface="Open Sans Bold"/>
                <a:sym typeface="Open Sans Bold"/>
              </a:rPr>
              <a:t>Doel</a:t>
            </a:r>
            <a:r>
              <a:rPr lang="en-US" sz="1940">
                <a:solidFill>
                  <a:srgbClr val="000000"/>
                </a:solidFill>
                <a:latin typeface="Open Sans"/>
                <a:ea typeface="Open Sans"/>
                <a:cs typeface="Open Sans"/>
                <a:sym typeface="Open Sans"/>
              </a:rPr>
              <a:t>: Focus op de juiste grammaticale toepassing en integratie van het woord in een zin.</a:t>
            </a:r>
          </a:p>
          <a:p>
            <a:pPr algn="l">
              <a:lnSpc>
                <a:spcPts val="2716"/>
              </a:lnSpc>
            </a:pPr>
            <a:r>
              <a:rPr lang="en-US" sz="1940" b="true">
                <a:solidFill>
                  <a:srgbClr val="000000"/>
                </a:solidFill>
                <a:latin typeface="Open Sans Bold"/>
                <a:ea typeface="Open Sans Bold"/>
                <a:cs typeface="Open Sans Bold"/>
                <a:sym typeface="Open Sans Bold"/>
              </a:rPr>
              <a:t>Kerndoel betrokken</a:t>
            </a:r>
            <a:r>
              <a:rPr lang="en-US" sz="1940">
                <a:solidFill>
                  <a:srgbClr val="000000"/>
                </a:solidFill>
                <a:latin typeface="Open Sans"/>
                <a:ea typeface="Open Sans"/>
                <a:cs typeface="Open Sans"/>
                <a:sym typeface="Open Sans"/>
              </a:rPr>
              <a:t>:</a:t>
            </a:r>
          </a:p>
          <a:p>
            <a:pPr algn="l" marL="418933" indent="-209466" lvl="1">
              <a:lnSpc>
                <a:spcPts val="2716"/>
              </a:lnSpc>
              <a:buFont typeface="Arial"/>
              <a:buChar char="•"/>
            </a:pPr>
            <a:r>
              <a:rPr lang="en-US" sz="1940">
                <a:solidFill>
                  <a:srgbClr val="000000"/>
                </a:solidFill>
                <a:latin typeface="Open Sans"/>
                <a:ea typeface="Open Sans"/>
                <a:cs typeface="Open Sans"/>
                <a:sym typeface="Open Sans"/>
              </a:rPr>
              <a:t>De leerling schrijft in de doeltaal, afgestemd op doel, publiek en context.</a:t>
            </a:r>
          </a:p>
          <a:p>
            <a:pPr algn="l">
              <a:lnSpc>
                <a:spcPts val="2716"/>
              </a:lnSpc>
            </a:pPr>
          </a:p>
          <a:p>
            <a:pPr algn="l">
              <a:lnSpc>
                <a:spcPts val="2716"/>
              </a:lnSpc>
            </a:pPr>
          </a:p>
        </p:txBody>
      </p:sp>
      <p:sp>
        <p:nvSpPr>
          <p:cNvPr name="Freeform 19" id="19"/>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8"/>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416138" y="681217"/>
            <a:ext cx="7175880" cy="495300"/>
          </a:xfrm>
          <a:prstGeom prst="rect">
            <a:avLst/>
          </a:prstGeom>
        </p:spPr>
        <p:txBody>
          <a:bodyPr anchor="t" rtlCol="false" tIns="0" lIns="0" bIns="0" rIns="0">
            <a:spAutoFit/>
          </a:bodyPr>
          <a:lstStyle/>
          <a:p>
            <a:pPr algn="l">
              <a:lnSpc>
                <a:spcPts val="4199"/>
              </a:lnSpc>
            </a:pPr>
            <a:r>
              <a:rPr lang="en-US" sz="2999">
                <a:solidFill>
                  <a:srgbClr val="000000"/>
                </a:solidFill>
                <a:latin typeface="Open Sans"/>
                <a:ea typeface="Open Sans"/>
                <a:cs typeface="Open Sans"/>
                <a:sym typeface="Open Sans"/>
              </a:rPr>
              <a:t>Interculturel en Strategisch Handelen</a:t>
            </a:r>
          </a:p>
        </p:txBody>
      </p:sp>
      <p:grpSp>
        <p:nvGrpSpPr>
          <p:cNvPr name="Group 3" id="3"/>
          <p:cNvGrpSpPr/>
          <p:nvPr/>
        </p:nvGrpSpPr>
        <p:grpSpPr>
          <a:xfrm rot="0">
            <a:off x="6416138" y="1457667"/>
            <a:ext cx="5309310" cy="8582007"/>
            <a:chOff x="0" y="0"/>
            <a:chExt cx="1196904" cy="1934684"/>
          </a:xfrm>
        </p:grpSpPr>
        <p:sp>
          <p:nvSpPr>
            <p:cNvPr name="Freeform 4" id="4"/>
            <p:cNvSpPr/>
            <p:nvPr/>
          </p:nvSpPr>
          <p:spPr>
            <a:xfrm flipH="false" flipV="false" rot="0">
              <a:off x="0" y="0"/>
              <a:ext cx="1196904" cy="1934684"/>
            </a:xfrm>
            <a:custGeom>
              <a:avLst/>
              <a:gdLst/>
              <a:ahLst/>
              <a:cxnLst/>
              <a:rect r="r" b="b" t="t" l="l"/>
              <a:pathLst>
                <a:path h="1934684" w="1196904">
                  <a:moveTo>
                    <a:pt x="74367" y="0"/>
                  </a:moveTo>
                  <a:lnTo>
                    <a:pt x="1122537" y="0"/>
                  </a:lnTo>
                  <a:cubicBezTo>
                    <a:pt x="1142260" y="0"/>
                    <a:pt x="1161176" y="7835"/>
                    <a:pt x="1175122" y="21782"/>
                  </a:cubicBezTo>
                  <a:cubicBezTo>
                    <a:pt x="1189069" y="35728"/>
                    <a:pt x="1196904" y="54644"/>
                    <a:pt x="1196904" y="74367"/>
                  </a:cubicBezTo>
                  <a:lnTo>
                    <a:pt x="1196904" y="1860316"/>
                  </a:lnTo>
                  <a:cubicBezTo>
                    <a:pt x="1196904" y="1880040"/>
                    <a:pt x="1189069" y="1898956"/>
                    <a:pt x="1175122" y="1912902"/>
                  </a:cubicBezTo>
                  <a:cubicBezTo>
                    <a:pt x="1161176" y="1926849"/>
                    <a:pt x="1142260" y="1934684"/>
                    <a:pt x="1122537" y="1934684"/>
                  </a:cubicBezTo>
                  <a:lnTo>
                    <a:pt x="74367" y="1934684"/>
                  </a:lnTo>
                  <a:cubicBezTo>
                    <a:pt x="54644" y="1934684"/>
                    <a:pt x="35728" y="1926849"/>
                    <a:pt x="21782" y="1912902"/>
                  </a:cubicBezTo>
                  <a:cubicBezTo>
                    <a:pt x="7835" y="1898956"/>
                    <a:pt x="0" y="1880040"/>
                    <a:pt x="0" y="1860316"/>
                  </a:cubicBezTo>
                  <a:lnTo>
                    <a:pt x="0" y="74367"/>
                  </a:lnTo>
                  <a:cubicBezTo>
                    <a:pt x="0" y="54644"/>
                    <a:pt x="7835" y="35728"/>
                    <a:pt x="21782" y="21782"/>
                  </a:cubicBezTo>
                  <a:cubicBezTo>
                    <a:pt x="35728" y="7835"/>
                    <a:pt x="54644" y="0"/>
                    <a:pt x="74367" y="0"/>
                  </a:cubicBezTo>
                  <a:close/>
                </a:path>
              </a:pathLst>
            </a:custGeom>
            <a:solidFill>
              <a:srgbClr val="F1F1F1"/>
            </a:solidFill>
          </p:spPr>
        </p:sp>
        <p:sp>
          <p:nvSpPr>
            <p:cNvPr name="TextBox 5" id="5"/>
            <p:cNvSpPr txBox="true"/>
            <p:nvPr/>
          </p:nvSpPr>
          <p:spPr>
            <a:xfrm>
              <a:off x="0" y="-38100"/>
              <a:ext cx="1196904" cy="1972784"/>
            </a:xfrm>
            <a:prstGeom prst="rect">
              <a:avLst/>
            </a:prstGeom>
          </p:spPr>
          <p:txBody>
            <a:bodyPr anchor="ctr" rtlCol="false" tIns="50800" lIns="50800" bIns="50800" rIns="50800"/>
            <a:lstStyle/>
            <a:p>
              <a:pPr algn="ctr">
                <a:lnSpc>
                  <a:spcPts val="3096"/>
                </a:lnSpc>
              </a:pPr>
            </a:p>
          </p:txBody>
        </p:sp>
      </p:grpSp>
      <p:grpSp>
        <p:nvGrpSpPr>
          <p:cNvPr name="Group 6" id="6"/>
          <p:cNvGrpSpPr/>
          <p:nvPr/>
        </p:nvGrpSpPr>
        <p:grpSpPr>
          <a:xfrm rot="0">
            <a:off x="12512260" y="1439343"/>
            <a:ext cx="5580718" cy="8600332"/>
            <a:chOff x="0" y="0"/>
            <a:chExt cx="1258088" cy="1938815"/>
          </a:xfrm>
        </p:grpSpPr>
        <p:sp>
          <p:nvSpPr>
            <p:cNvPr name="Freeform 7" id="7"/>
            <p:cNvSpPr/>
            <p:nvPr/>
          </p:nvSpPr>
          <p:spPr>
            <a:xfrm flipH="false" flipV="false" rot="0">
              <a:off x="0" y="0"/>
              <a:ext cx="1258088" cy="1938815"/>
            </a:xfrm>
            <a:custGeom>
              <a:avLst/>
              <a:gdLst/>
              <a:ahLst/>
              <a:cxnLst/>
              <a:rect r="r" b="b" t="t" l="l"/>
              <a:pathLst>
                <a:path h="1938815" w="1258088">
                  <a:moveTo>
                    <a:pt x="70750" y="0"/>
                  </a:moveTo>
                  <a:lnTo>
                    <a:pt x="1187338" y="0"/>
                  </a:lnTo>
                  <a:cubicBezTo>
                    <a:pt x="1226412" y="0"/>
                    <a:pt x="1258088" y="31676"/>
                    <a:pt x="1258088" y="70750"/>
                  </a:cubicBezTo>
                  <a:lnTo>
                    <a:pt x="1258088" y="1868064"/>
                  </a:lnTo>
                  <a:cubicBezTo>
                    <a:pt x="1258088" y="1886828"/>
                    <a:pt x="1250634" y="1904824"/>
                    <a:pt x="1237366" y="1918092"/>
                  </a:cubicBezTo>
                  <a:cubicBezTo>
                    <a:pt x="1224098" y="1931361"/>
                    <a:pt x="1206102" y="1938815"/>
                    <a:pt x="1187338" y="1938815"/>
                  </a:cubicBezTo>
                  <a:lnTo>
                    <a:pt x="70750" y="1938815"/>
                  </a:lnTo>
                  <a:cubicBezTo>
                    <a:pt x="51986" y="1938815"/>
                    <a:pt x="33991" y="1931361"/>
                    <a:pt x="20722" y="1918092"/>
                  </a:cubicBezTo>
                  <a:cubicBezTo>
                    <a:pt x="7454" y="1904824"/>
                    <a:pt x="0" y="1886828"/>
                    <a:pt x="0" y="1868064"/>
                  </a:cubicBezTo>
                  <a:lnTo>
                    <a:pt x="0" y="70750"/>
                  </a:lnTo>
                  <a:cubicBezTo>
                    <a:pt x="0" y="51986"/>
                    <a:pt x="7454" y="33991"/>
                    <a:pt x="20722" y="20722"/>
                  </a:cubicBezTo>
                  <a:cubicBezTo>
                    <a:pt x="33991" y="7454"/>
                    <a:pt x="51986" y="0"/>
                    <a:pt x="70750" y="0"/>
                  </a:cubicBezTo>
                  <a:close/>
                </a:path>
              </a:pathLst>
            </a:custGeom>
            <a:solidFill>
              <a:srgbClr val="F1F1F1"/>
            </a:solidFill>
          </p:spPr>
        </p:sp>
        <p:sp>
          <p:nvSpPr>
            <p:cNvPr name="TextBox 8" id="8"/>
            <p:cNvSpPr txBox="true"/>
            <p:nvPr/>
          </p:nvSpPr>
          <p:spPr>
            <a:xfrm>
              <a:off x="0" y="-38100"/>
              <a:ext cx="1258088" cy="1976915"/>
            </a:xfrm>
            <a:prstGeom prst="rect">
              <a:avLst/>
            </a:prstGeom>
          </p:spPr>
          <p:txBody>
            <a:bodyPr anchor="ctr" rtlCol="false" tIns="50800" lIns="50800" bIns="50800" rIns="50800"/>
            <a:lstStyle/>
            <a:p>
              <a:pPr algn="ctr">
                <a:lnSpc>
                  <a:spcPts val="3096"/>
                </a:lnSpc>
              </a:pPr>
            </a:p>
          </p:txBody>
        </p:sp>
      </p:grpSp>
      <p:sp>
        <p:nvSpPr>
          <p:cNvPr name="TextBox 9" id="9"/>
          <p:cNvSpPr txBox="true"/>
          <p:nvPr/>
        </p:nvSpPr>
        <p:spPr>
          <a:xfrm rot="0">
            <a:off x="7246807" y="1684130"/>
            <a:ext cx="3647973" cy="290738"/>
          </a:xfrm>
          <a:prstGeom prst="rect">
            <a:avLst/>
          </a:prstGeom>
        </p:spPr>
        <p:txBody>
          <a:bodyPr anchor="t" rtlCol="false" tIns="0" lIns="0" bIns="0" rIns="0">
            <a:spAutoFit/>
          </a:bodyPr>
          <a:lstStyle/>
          <a:p>
            <a:pPr algn="ctr" marL="0" indent="0" lvl="0">
              <a:lnSpc>
                <a:spcPts val="2233"/>
              </a:lnSpc>
            </a:pPr>
            <a:r>
              <a:rPr lang="en-US" b="true" sz="2255" spc="-148">
                <a:solidFill>
                  <a:srgbClr val="3A3937"/>
                </a:solidFill>
                <a:latin typeface="Open Sans Bold"/>
                <a:ea typeface="Open Sans Bold"/>
                <a:cs typeface="Open Sans Bold"/>
                <a:sym typeface="Open Sans Bold"/>
              </a:rPr>
              <a:t>Interculturele Aspecten</a:t>
            </a:r>
          </a:p>
        </p:txBody>
      </p:sp>
      <p:sp>
        <p:nvSpPr>
          <p:cNvPr name="TextBox 10" id="10"/>
          <p:cNvSpPr txBox="true"/>
          <p:nvPr/>
        </p:nvSpPr>
        <p:spPr>
          <a:xfrm rot="0">
            <a:off x="13573210" y="1703244"/>
            <a:ext cx="3458819" cy="290738"/>
          </a:xfrm>
          <a:prstGeom prst="rect">
            <a:avLst/>
          </a:prstGeom>
        </p:spPr>
        <p:txBody>
          <a:bodyPr anchor="t" rtlCol="false" tIns="0" lIns="0" bIns="0" rIns="0">
            <a:spAutoFit/>
          </a:bodyPr>
          <a:lstStyle/>
          <a:p>
            <a:pPr algn="ctr" marL="0" indent="0" lvl="0">
              <a:lnSpc>
                <a:spcPts val="2233"/>
              </a:lnSpc>
            </a:pPr>
            <a:r>
              <a:rPr lang="en-US" b="true" sz="2255" spc="-148">
                <a:solidFill>
                  <a:srgbClr val="3A3937"/>
                </a:solidFill>
                <a:latin typeface="Open Sans Bold"/>
                <a:ea typeface="Open Sans Bold"/>
                <a:cs typeface="Open Sans Bold"/>
                <a:sym typeface="Open Sans Bold"/>
              </a:rPr>
              <a:t>Visuele ondersteuning </a:t>
            </a:r>
          </a:p>
        </p:txBody>
      </p:sp>
      <p:sp>
        <p:nvSpPr>
          <p:cNvPr name="TextBox 11" id="11"/>
          <p:cNvSpPr txBox="true"/>
          <p:nvPr/>
        </p:nvSpPr>
        <p:spPr>
          <a:xfrm rot="0">
            <a:off x="6828939" y="2324709"/>
            <a:ext cx="4664646" cy="7242090"/>
          </a:xfrm>
          <a:prstGeom prst="rect">
            <a:avLst/>
          </a:prstGeom>
        </p:spPr>
        <p:txBody>
          <a:bodyPr anchor="t" rtlCol="false" tIns="0" lIns="0" bIns="0" rIns="0">
            <a:spAutoFit/>
          </a:bodyPr>
          <a:lstStyle/>
          <a:p>
            <a:pPr algn="l">
              <a:lnSpc>
                <a:spcPts val="2748"/>
              </a:lnSpc>
            </a:pPr>
            <a:r>
              <a:rPr lang="en-US" sz="1963" b="true">
                <a:solidFill>
                  <a:srgbClr val="000000"/>
                </a:solidFill>
                <a:latin typeface="Open Sans Bold"/>
                <a:ea typeface="Open Sans Bold"/>
                <a:cs typeface="Open Sans Bold"/>
                <a:sym typeface="Open Sans Bold"/>
              </a:rPr>
              <a:t>Activiteit</a:t>
            </a:r>
            <a:r>
              <a:rPr lang="en-US" sz="1963">
                <a:solidFill>
                  <a:srgbClr val="000000"/>
                </a:solidFill>
                <a:latin typeface="Open Sans"/>
                <a:ea typeface="Open Sans"/>
                <a:cs typeface="Open Sans"/>
                <a:sym typeface="Open Sans"/>
              </a:rPr>
              <a:t>: Laat leerlingen huizen of buurten uit verschillende doeltaallanden vergelijken. </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Wat zijn de typische kenmerken van een Spaans, Frans of Duits huis? </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Hoe verschilt dat van hun eigen huis of buurt?</a:t>
            </a:r>
          </a:p>
          <a:p>
            <a:pPr algn="l">
              <a:lnSpc>
                <a:spcPts val="2748"/>
              </a:lnSpc>
            </a:pPr>
            <a:r>
              <a:rPr lang="en-US" sz="1963" b="true">
                <a:solidFill>
                  <a:srgbClr val="000000"/>
                </a:solidFill>
                <a:latin typeface="Open Sans Bold"/>
                <a:ea typeface="Open Sans Bold"/>
                <a:cs typeface="Open Sans Bold"/>
                <a:sym typeface="Open Sans Bold"/>
              </a:rPr>
              <a:t>Doel</a:t>
            </a:r>
            <a:r>
              <a:rPr lang="en-US" sz="1963">
                <a:solidFill>
                  <a:srgbClr val="000000"/>
                </a:solidFill>
                <a:latin typeface="Open Sans"/>
                <a:ea typeface="Open Sans"/>
                <a:cs typeface="Open Sans"/>
                <a:sym typeface="Open Sans"/>
              </a:rPr>
              <a:t>: Begrip van culturele verschillen en diversiteit. </a:t>
            </a:r>
          </a:p>
          <a:p>
            <a:pPr algn="l">
              <a:lnSpc>
                <a:spcPts val="2748"/>
              </a:lnSpc>
            </a:pPr>
            <a:r>
              <a:rPr lang="en-US" sz="1963">
                <a:solidFill>
                  <a:srgbClr val="000000"/>
                </a:solidFill>
                <a:latin typeface="Open Sans"/>
                <a:ea typeface="Open Sans"/>
                <a:cs typeface="Open Sans"/>
                <a:sym typeface="Open Sans"/>
              </a:rPr>
              <a:t>Gebruik de gemodificeerde versie van het Frayer-model om culturele concepten te verkennen. Hierdoor combineer je taal met cultuur voor een rijkere leerervaring.</a:t>
            </a:r>
          </a:p>
          <a:p>
            <a:pPr algn="l">
              <a:lnSpc>
                <a:spcPts val="2748"/>
              </a:lnSpc>
            </a:pPr>
            <a:r>
              <a:rPr lang="en-US" sz="1963" b="true">
                <a:solidFill>
                  <a:srgbClr val="000000"/>
                </a:solidFill>
                <a:latin typeface="Open Sans Bold"/>
                <a:ea typeface="Open Sans Bold"/>
                <a:cs typeface="Open Sans Bold"/>
                <a:sym typeface="Open Sans Bold"/>
              </a:rPr>
              <a:t>Kerndoel betrokken:</a:t>
            </a:r>
          </a:p>
          <a:p>
            <a:pPr algn="l">
              <a:lnSpc>
                <a:spcPts val="2748"/>
              </a:lnSpc>
            </a:pPr>
            <a:r>
              <a:rPr lang="en-US" sz="1963">
                <a:solidFill>
                  <a:srgbClr val="000000"/>
                </a:solidFill>
                <a:latin typeface="Open Sans"/>
                <a:ea typeface="Open Sans"/>
                <a:cs typeface="Open Sans"/>
                <a:sym typeface="Open Sans"/>
              </a:rPr>
              <a:t>De leerling beschrijft cultuurgebonden aspecten en stemt communicatie af op de culturele achtergrond van de ontvanger.</a:t>
            </a:r>
          </a:p>
          <a:p>
            <a:pPr algn="l">
              <a:lnSpc>
                <a:spcPts val="2748"/>
              </a:lnSpc>
            </a:pPr>
          </a:p>
          <a:p>
            <a:pPr algn="l">
              <a:lnSpc>
                <a:spcPts val="2748"/>
              </a:lnSpc>
            </a:pPr>
          </a:p>
        </p:txBody>
      </p:sp>
      <p:sp>
        <p:nvSpPr>
          <p:cNvPr name="TextBox 12" id="12"/>
          <p:cNvSpPr txBox="true"/>
          <p:nvPr/>
        </p:nvSpPr>
        <p:spPr>
          <a:xfrm rot="0">
            <a:off x="12841412" y="1946357"/>
            <a:ext cx="4922414" cy="8621964"/>
          </a:xfrm>
          <a:prstGeom prst="rect">
            <a:avLst/>
          </a:prstGeom>
        </p:spPr>
        <p:txBody>
          <a:bodyPr anchor="t" rtlCol="false" tIns="0" lIns="0" bIns="0" rIns="0">
            <a:spAutoFit/>
          </a:bodyPr>
          <a:lstStyle/>
          <a:p>
            <a:pPr algn="l">
              <a:lnSpc>
                <a:spcPts val="2748"/>
              </a:lnSpc>
            </a:pPr>
          </a:p>
          <a:p>
            <a:pPr algn="l">
              <a:lnSpc>
                <a:spcPts val="2748"/>
              </a:lnSpc>
            </a:pPr>
            <a:r>
              <a:rPr lang="en-US" sz="1963" b="true">
                <a:solidFill>
                  <a:srgbClr val="000000"/>
                </a:solidFill>
                <a:latin typeface="Open Sans Bold"/>
                <a:ea typeface="Open Sans Bold"/>
                <a:cs typeface="Open Sans Bold"/>
                <a:sym typeface="Open Sans Bold"/>
              </a:rPr>
              <a:t>Activiteit</a:t>
            </a:r>
            <a:r>
              <a:rPr lang="en-US" sz="1963">
                <a:solidFill>
                  <a:srgbClr val="000000"/>
                </a:solidFill>
                <a:latin typeface="Open Sans"/>
                <a:ea typeface="Open Sans"/>
                <a:cs typeface="Open Sans"/>
                <a:sym typeface="Open Sans"/>
              </a:rPr>
              <a:t>: Bespreek met de klas de lees- en luisterstrategieën die hen hebben geholpen om onbekende woorden te begrijpen. </a:t>
            </a:r>
          </a:p>
          <a:p>
            <a:pPr algn="l">
              <a:lnSpc>
                <a:spcPts val="2748"/>
              </a:lnSpc>
            </a:pPr>
            <a:r>
              <a:rPr lang="en-US" sz="1963">
                <a:solidFill>
                  <a:srgbClr val="000000"/>
                </a:solidFill>
                <a:latin typeface="Open Sans"/>
                <a:ea typeface="Open Sans"/>
                <a:cs typeface="Open Sans"/>
                <a:sym typeface="Open Sans"/>
              </a:rPr>
              <a:t>Dit kan zijn:</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Afleiden van betekenis door de context.</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Zoeken naar overeenkomsten tussen de doeltaal en de moedertaal.</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Het gebruik van visuele ondersteuning (bijv. plaatjes of pictogrammen).</a:t>
            </a:r>
          </a:p>
          <a:p>
            <a:pPr algn="l">
              <a:lnSpc>
                <a:spcPts val="2748"/>
              </a:lnSpc>
            </a:pPr>
            <a:r>
              <a:rPr lang="en-US" sz="1963" b="true">
                <a:solidFill>
                  <a:srgbClr val="000000"/>
                </a:solidFill>
                <a:latin typeface="Open Sans Bold"/>
                <a:ea typeface="Open Sans Bold"/>
                <a:cs typeface="Open Sans Bold"/>
                <a:sym typeface="Open Sans Bold"/>
              </a:rPr>
              <a:t>Reflectie</a:t>
            </a:r>
            <a:r>
              <a:rPr lang="en-US" sz="1963">
                <a:solidFill>
                  <a:srgbClr val="000000"/>
                </a:solidFill>
                <a:latin typeface="Open Sans"/>
                <a:ea typeface="Open Sans"/>
                <a:cs typeface="Open Sans"/>
                <a:sym typeface="Open Sans"/>
              </a:rPr>
              <a:t>: Laat leerlingen reflecteren op wat ze hebben geleerd en hoe ze in de toekomst soortgelijke teksten beter kunnen aanpakken.</a:t>
            </a:r>
          </a:p>
          <a:p>
            <a:pPr algn="l">
              <a:lnSpc>
                <a:spcPts val="2748"/>
              </a:lnSpc>
            </a:pPr>
            <a:r>
              <a:rPr lang="en-US" sz="1963" b="true">
                <a:solidFill>
                  <a:srgbClr val="000000"/>
                </a:solidFill>
                <a:latin typeface="Open Sans Bold"/>
                <a:ea typeface="Open Sans Bold"/>
                <a:cs typeface="Open Sans Bold"/>
                <a:sym typeface="Open Sans Bold"/>
              </a:rPr>
              <a:t>Doel:</a:t>
            </a:r>
            <a:r>
              <a:rPr lang="en-US" sz="1963">
                <a:solidFill>
                  <a:srgbClr val="000000"/>
                </a:solidFill>
                <a:latin typeface="Open Sans"/>
                <a:ea typeface="Open Sans"/>
                <a:cs typeface="Open Sans"/>
                <a:sym typeface="Open Sans"/>
              </a:rPr>
              <a:t> Leerlingen worden zich bewust van hun taalleerproces en de strategieën die ze daarbij kunnen gebruiken.</a:t>
            </a:r>
          </a:p>
          <a:p>
            <a:pPr algn="l">
              <a:lnSpc>
                <a:spcPts val="2748"/>
              </a:lnSpc>
            </a:pPr>
            <a:r>
              <a:rPr lang="en-US" sz="1963" b="true">
                <a:solidFill>
                  <a:srgbClr val="000000"/>
                </a:solidFill>
                <a:latin typeface="Open Sans Bold"/>
                <a:ea typeface="Open Sans Bold"/>
                <a:cs typeface="Open Sans Bold"/>
                <a:sym typeface="Open Sans Bold"/>
              </a:rPr>
              <a:t>Kerndoel betrokken</a:t>
            </a:r>
            <a:r>
              <a:rPr lang="en-US" sz="1963">
                <a:solidFill>
                  <a:srgbClr val="000000"/>
                </a:solidFill>
                <a:latin typeface="Open Sans"/>
                <a:ea typeface="Open Sans"/>
                <a:cs typeface="Open Sans"/>
                <a:sym typeface="Open Sans"/>
              </a:rPr>
              <a:t>:</a:t>
            </a:r>
          </a:p>
          <a:p>
            <a:pPr algn="l" marL="423900" indent="-211950" lvl="1">
              <a:lnSpc>
                <a:spcPts val="2748"/>
              </a:lnSpc>
              <a:buFont typeface="Arial"/>
              <a:buChar char="•"/>
            </a:pPr>
            <a:r>
              <a:rPr lang="en-US" sz="1963">
                <a:solidFill>
                  <a:srgbClr val="000000"/>
                </a:solidFill>
                <a:latin typeface="Open Sans"/>
                <a:ea typeface="Open Sans"/>
                <a:cs typeface="Open Sans"/>
                <a:sym typeface="Open Sans"/>
              </a:rPr>
              <a:t>De leerling verkent hoe het eigen taalleerproces wordt bevorderd.</a:t>
            </a:r>
          </a:p>
          <a:p>
            <a:pPr algn="l">
              <a:lnSpc>
                <a:spcPts val="2748"/>
              </a:lnSpc>
            </a:pPr>
          </a:p>
          <a:p>
            <a:pPr algn="l">
              <a:lnSpc>
                <a:spcPts val="2748"/>
              </a:lnSpc>
            </a:pPr>
          </a:p>
          <a:p>
            <a:pPr algn="l">
              <a:lnSpc>
                <a:spcPts val="2748"/>
              </a:lnSpc>
            </a:pPr>
          </a:p>
        </p:txBody>
      </p:sp>
      <p:sp>
        <p:nvSpPr>
          <p:cNvPr name="TextBox 13" id="13"/>
          <p:cNvSpPr txBox="true"/>
          <p:nvPr/>
        </p:nvSpPr>
        <p:spPr>
          <a:xfrm rot="0">
            <a:off x="1286850" y="2843182"/>
            <a:ext cx="2971168"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STRATEGISCH HANDELEN</a:t>
            </a:r>
          </a:p>
        </p:txBody>
      </p:sp>
      <p:sp>
        <p:nvSpPr>
          <p:cNvPr name="Freeform 14" id="14"/>
          <p:cNvSpPr/>
          <p:nvPr/>
        </p:nvSpPr>
        <p:spPr>
          <a:xfrm flipH="false" flipV="false" rot="0">
            <a:off x="1218998" y="5227345"/>
            <a:ext cx="1413987" cy="1450919"/>
          </a:xfrm>
          <a:custGeom>
            <a:avLst/>
            <a:gdLst/>
            <a:ahLst/>
            <a:cxnLst/>
            <a:rect r="r" b="b" t="t" l="l"/>
            <a:pathLst>
              <a:path h="1450919" w="1413987">
                <a:moveTo>
                  <a:pt x="0" y="0"/>
                </a:moveTo>
                <a:lnTo>
                  <a:pt x="1413986" y="0"/>
                </a:lnTo>
                <a:lnTo>
                  <a:pt x="1413986" y="1450919"/>
                </a:lnTo>
                <a:lnTo>
                  <a:pt x="0" y="1450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2632984" y="3798361"/>
            <a:ext cx="2568835" cy="2602024"/>
          </a:xfrm>
          <a:custGeom>
            <a:avLst/>
            <a:gdLst/>
            <a:ahLst/>
            <a:cxnLst/>
            <a:rect r="r" b="b" t="t" l="l"/>
            <a:pathLst>
              <a:path h="2602024" w="2568835">
                <a:moveTo>
                  <a:pt x="0" y="0"/>
                </a:moveTo>
                <a:lnTo>
                  <a:pt x="2568835" y="0"/>
                </a:lnTo>
                <a:lnTo>
                  <a:pt x="2568835" y="2602023"/>
                </a:lnTo>
                <a:lnTo>
                  <a:pt x="0" y="26020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6"/>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734283" y="681217"/>
            <a:ext cx="5623703" cy="495300"/>
          </a:xfrm>
          <a:prstGeom prst="rect">
            <a:avLst/>
          </a:prstGeom>
        </p:spPr>
        <p:txBody>
          <a:bodyPr anchor="t" rtlCol="false" tIns="0" lIns="0" bIns="0" rIns="0">
            <a:spAutoFit/>
          </a:bodyPr>
          <a:lstStyle/>
          <a:p>
            <a:pPr algn="l">
              <a:lnSpc>
                <a:spcPts val="4199"/>
              </a:lnSpc>
            </a:pPr>
            <a:r>
              <a:rPr lang="en-US" sz="2999">
                <a:solidFill>
                  <a:srgbClr val="000000"/>
                </a:solidFill>
                <a:latin typeface="Open Sans"/>
                <a:ea typeface="Open Sans"/>
                <a:cs typeface="Open Sans"/>
                <a:sym typeface="Open Sans"/>
              </a:rPr>
              <a:t>Output en interactie</a:t>
            </a:r>
          </a:p>
        </p:txBody>
      </p:sp>
      <p:grpSp>
        <p:nvGrpSpPr>
          <p:cNvPr name="Group 3" id="3"/>
          <p:cNvGrpSpPr/>
          <p:nvPr/>
        </p:nvGrpSpPr>
        <p:grpSpPr>
          <a:xfrm rot="0">
            <a:off x="7734283" y="1472474"/>
            <a:ext cx="4853091" cy="8593472"/>
            <a:chOff x="0" y="0"/>
            <a:chExt cx="1094929" cy="1938815"/>
          </a:xfrm>
        </p:grpSpPr>
        <p:sp>
          <p:nvSpPr>
            <p:cNvPr name="Freeform 4" id="4"/>
            <p:cNvSpPr/>
            <p:nvPr/>
          </p:nvSpPr>
          <p:spPr>
            <a:xfrm flipH="false" flipV="false" rot="0">
              <a:off x="0" y="0"/>
              <a:ext cx="1094929" cy="1938815"/>
            </a:xfrm>
            <a:custGeom>
              <a:avLst/>
              <a:gdLst/>
              <a:ahLst/>
              <a:cxnLst/>
              <a:rect r="r" b="b" t="t" l="l"/>
              <a:pathLst>
                <a:path h="1938815" w="1094929">
                  <a:moveTo>
                    <a:pt x="81358" y="0"/>
                  </a:moveTo>
                  <a:lnTo>
                    <a:pt x="1013571" y="0"/>
                  </a:lnTo>
                  <a:cubicBezTo>
                    <a:pt x="1035149" y="0"/>
                    <a:pt x="1055843" y="8572"/>
                    <a:pt x="1071100" y="23829"/>
                  </a:cubicBezTo>
                  <a:cubicBezTo>
                    <a:pt x="1086358" y="39087"/>
                    <a:pt x="1094929" y="59781"/>
                    <a:pt x="1094929" y="81358"/>
                  </a:cubicBezTo>
                  <a:lnTo>
                    <a:pt x="1094929" y="1857457"/>
                  </a:lnTo>
                  <a:cubicBezTo>
                    <a:pt x="1094929" y="1902389"/>
                    <a:pt x="1058504" y="1938815"/>
                    <a:pt x="1013571" y="1938815"/>
                  </a:cubicBezTo>
                  <a:lnTo>
                    <a:pt x="81358" y="1938815"/>
                  </a:lnTo>
                  <a:cubicBezTo>
                    <a:pt x="36425" y="1938815"/>
                    <a:pt x="0" y="1902389"/>
                    <a:pt x="0" y="1857457"/>
                  </a:cubicBezTo>
                  <a:lnTo>
                    <a:pt x="0" y="81358"/>
                  </a:lnTo>
                  <a:cubicBezTo>
                    <a:pt x="0" y="36425"/>
                    <a:pt x="36425" y="0"/>
                    <a:pt x="81358" y="0"/>
                  </a:cubicBezTo>
                  <a:close/>
                </a:path>
              </a:pathLst>
            </a:custGeom>
            <a:solidFill>
              <a:srgbClr val="F1F1F1"/>
            </a:solidFill>
          </p:spPr>
        </p:sp>
        <p:sp>
          <p:nvSpPr>
            <p:cNvPr name="TextBox 5" id="5"/>
            <p:cNvSpPr txBox="true"/>
            <p:nvPr/>
          </p:nvSpPr>
          <p:spPr>
            <a:xfrm>
              <a:off x="0" y="-38100"/>
              <a:ext cx="1094929" cy="1976915"/>
            </a:xfrm>
            <a:prstGeom prst="rect">
              <a:avLst/>
            </a:prstGeom>
          </p:spPr>
          <p:txBody>
            <a:bodyPr anchor="ctr" rtlCol="false" tIns="50800" lIns="50800" bIns="50800" rIns="50800"/>
            <a:lstStyle/>
            <a:p>
              <a:pPr algn="ctr">
                <a:lnSpc>
                  <a:spcPts val="3096"/>
                </a:lnSpc>
              </a:pPr>
            </a:p>
          </p:txBody>
        </p:sp>
      </p:grpSp>
      <p:grpSp>
        <p:nvGrpSpPr>
          <p:cNvPr name="Group 6" id="6"/>
          <p:cNvGrpSpPr/>
          <p:nvPr/>
        </p:nvGrpSpPr>
        <p:grpSpPr>
          <a:xfrm rot="0">
            <a:off x="13011674" y="1472474"/>
            <a:ext cx="5081304" cy="8593472"/>
            <a:chOff x="0" y="0"/>
            <a:chExt cx="1146418" cy="1938815"/>
          </a:xfrm>
        </p:grpSpPr>
        <p:sp>
          <p:nvSpPr>
            <p:cNvPr name="Freeform 7" id="7"/>
            <p:cNvSpPr/>
            <p:nvPr/>
          </p:nvSpPr>
          <p:spPr>
            <a:xfrm flipH="false" flipV="false" rot="0">
              <a:off x="0" y="0"/>
              <a:ext cx="1146418" cy="1938815"/>
            </a:xfrm>
            <a:custGeom>
              <a:avLst/>
              <a:gdLst/>
              <a:ahLst/>
              <a:cxnLst/>
              <a:rect r="r" b="b" t="t" l="l"/>
              <a:pathLst>
                <a:path h="1938815" w="1146418">
                  <a:moveTo>
                    <a:pt x="77704" y="0"/>
                  </a:moveTo>
                  <a:lnTo>
                    <a:pt x="1068714" y="0"/>
                  </a:lnTo>
                  <a:cubicBezTo>
                    <a:pt x="1111628" y="0"/>
                    <a:pt x="1146418" y="34789"/>
                    <a:pt x="1146418" y="77704"/>
                  </a:cubicBezTo>
                  <a:lnTo>
                    <a:pt x="1146418" y="1861111"/>
                  </a:lnTo>
                  <a:cubicBezTo>
                    <a:pt x="1146418" y="1881719"/>
                    <a:pt x="1138231" y="1901483"/>
                    <a:pt x="1123659" y="1916056"/>
                  </a:cubicBezTo>
                  <a:cubicBezTo>
                    <a:pt x="1109086" y="1930628"/>
                    <a:pt x="1089322" y="1938815"/>
                    <a:pt x="1068714" y="1938815"/>
                  </a:cubicBezTo>
                  <a:lnTo>
                    <a:pt x="77704" y="1938815"/>
                  </a:lnTo>
                  <a:cubicBezTo>
                    <a:pt x="34789" y="1938815"/>
                    <a:pt x="0" y="1904025"/>
                    <a:pt x="0" y="1861111"/>
                  </a:cubicBezTo>
                  <a:lnTo>
                    <a:pt x="0" y="77704"/>
                  </a:lnTo>
                  <a:cubicBezTo>
                    <a:pt x="0" y="57096"/>
                    <a:pt x="8187" y="37331"/>
                    <a:pt x="22759" y="22759"/>
                  </a:cubicBezTo>
                  <a:cubicBezTo>
                    <a:pt x="37331" y="8187"/>
                    <a:pt x="57096" y="0"/>
                    <a:pt x="77704" y="0"/>
                  </a:cubicBezTo>
                  <a:close/>
                </a:path>
              </a:pathLst>
            </a:custGeom>
            <a:solidFill>
              <a:srgbClr val="F1F1F1"/>
            </a:solidFill>
          </p:spPr>
        </p:sp>
        <p:sp>
          <p:nvSpPr>
            <p:cNvPr name="TextBox 8" id="8"/>
            <p:cNvSpPr txBox="true"/>
            <p:nvPr/>
          </p:nvSpPr>
          <p:spPr>
            <a:xfrm>
              <a:off x="0" y="-38100"/>
              <a:ext cx="1146418" cy="1976915"/>
            </a:xfrm>
            <a:prstGeom prst="rect">
              <a:avLst/>
            </a:prstGeom>
          </p:spPr>
          <p:txBody>
            <a:bodyPr anchor="ctr" rtlCol="false" tIns="50800" lIns="50800" bIns="50800" rIns="50800"/>
            <a:lstStyle/>
            <a:p>
              <a:pPr algn="ctr">
                <a:lnSpc>
                  <a:spcPts val="3096"/>
                </a:lnSpc>
              </a:pPr>
            </a:p>
          </p:txBody>
        </p:sp>
      </p:grpSp>
      <p:sp>
        <p:nvSpPr>
          <p:cNvPr name="TextBox 9" id="9"/>
          <p:cNvSpPr txBox="true"/>
          <p:nvPr/>
        </p:nvSpPr>
        <p:spPr>
          <a:xfrm rot="0">
            <a:off x="8894066" y="1747859"/>
            <a:ext cx="2832298" cy="290468"/>
          </a:xfrm>
          <a:prstGeom prst="rect">
            <a:avLst/>
          </a:prstGeom>
        </p:spPr>
        <p:txBody>
          <a:bodyPr anchor="t" rtlCol="false" tIns="0" lIns="0" bIns="0" rIns="0">
            <a:spAutoFit/>
          </a:bodyPr>
          <a:lstStyle/>
          <a:p>
            <a:pPr algn="ctr" marL="0" indent="0" lvl="0">
              <a:lnSpc>
                <a:spcPts val="2231"/>
              </a:lnSpc>
            </a:pPr>
            <a:r>
              <a:rPr lang="en-US" b="true" sz="2254" spc="-148">
                <a:solidFill>
                  <a:srgbClr val="3A3937"/>
                </a:solidFill>
                <a:latin typeface="Open Sans Bold"/>
                <a:ea typeface="Open Sans Bold"/>
                <a:cs typeface="Open Sans Bold"/>
                <a:sym typeface="Open Sans Bold"/>
              </a:rPr>
              <a:t>Pushed Output:</a:t>
            </a:r>
          </a:p>
        </p:txBody>
      </p:sp>
      <p:sp>
        <p:nvSpPr>
          <p:cNvPr name="TextBox 10" id="10"/>
          <p:cNvSpPr txBox="true"/>
          <p:nvPr/>
        </p:nvSpPr>
        <p:spPr>
          <a:xfrm rot="0">
            <a:off x="14046891" y="1747859"/>
            <a:ext cx="2832298" cy="290468"/>
          </a:xfrm>
          <a:prstGeom prst="rect">
            <a:avLst/>
          </a:prstGeom>
        </p:spPr>
        <p:txBody>
          <a:bodyPr anchor="t" rtlCol="false" tIns="0" lIns="0" bIns="0" rIns="0">
            <a:spAutoFit/>
          </a:bodyPr>
          <a:lstStyle/>
          <a:p>
            <a:pPr algn="ctr" marL="0" indent="0" lvl="0">
              <a:lnSpc>
                <a:spcPts val="2231"/>
              </a:lnSpc>
            </a:pPr>
            <a:r>
              <a:rPr lang="en-US" b="true" sz="2254" spc="-148">
                <a:solidFill>
                  <a:srgbClr val="3A3937"/>
                </a:solidFill>
                <a:latin typeface="Open Sans Bold"/>
                <a:ea typeface="Open Sans Bold"/>
                <a:cs typeface="Open Sans Bold"/>
                <a:sym typeface="Open Sans Bold"/>
              </a:rPr>
              <a:t>Feedback</a:t>
            </a:r>
          </a:p>
        </p:txBody>
      </p:sp>
      <p:sp>
        <p:nvSpPr>
          <p:cNvPr name="TextBox 11" id="11"/>
          <p:cNvSpPr txBox="true"/>
          <p:nvPr/>
        </p:nvSpPr>
        <p:spPr>
          <a:xfrm rot="0">
            <a:off x="8181085" y="2390990"/>
            <a:ext cx="4258259" cy="7581045"/>
          </a:xfrm>
          <a:prstGeom prst="rect">
            <a:avLst/>
          </a:prstGeom>
        </p:spPr>
        <p:txBody>
          <a:bodyPr anchor="t" rtlCol="false" tIns="0" lIns="0" bIns="0" rIns="0">
            <a:spAutoFit/>
          </a:bodyPr>
          <a:lstStyle/>
          <a:p>
            <a:pPr algn="l">
              <a:lnSpc>
                <a:spcPts val="2746"/>
              </a:lnSpc>
            </a:pPr>
            <a:r>
              <a:rPr lang="en-US" sz="1961" b="true">
                <a:solidFill>
                  <a:srgbClr val="000000"/>
                </a:solidFill>
                <a:latin typeface="Open Sans Bold"/>
                <a:ea typeface="Open Sans Bold"/>
                <a:cs typeface="Open Sans Bold"/>
                <a:sym typeface="Open Sans Bold"/>
              </a:rPr>
              <a:t>Activiteit</a:t>
            </a:r>
            <a:r>
              <a:rPr lang="en-US" sz="1961">
                <a:solidFill>
                  <a:srgbClr val="000000"/>
                </a:solidFill>
                <a:latin typeface="Open Sans"/>
                <a:ea typeface="Open Sans"/>
                <a:cs typeface="Open Sans"/>
                <a:sym typeface="Open Sans"/>
              </a:rPr>
              <a:t>: Laat leerlingen een korte presentatie of beschrijving geven over hun eigen huis of buurt. Ze kunnen bijvoorbeeld hun favoriete plek beschrijven en vertellen waarom deze belangrijk voor hen is.</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Alternatief: Laat ze een advertentie schrijven waarin ze hun huis verkopen of buurt promoten.</a:t>
            </a:r>
          </a:p>
          <a:p>
            <a:pPr algn="l">
              <a:lnSpc>
                <a:spcPts val="2746"/>
              </a:lnSpc>
            </a:pPr>
            <a:r>
              <a:rPr lang="en-US" sz="1961" b="true">
                <a:solidFill>
                  <a:srgbClr val="000000"/>
                </a:solidFill>
                <a:latin typeface="Open Sans Bold"/>
                <a:ea typeface="Open Sans Bold"/>
                <a:cs typeface="Open Sans Bold"/>
                <a:sym typeface="Open Sans Bold"/>
              </a:rPr>
              <a:t>Doel</a:t>
            </a:r>
            <a:r>
              <a:rPr lang="en-US" sz="1961">
                <a:solidFill>
                  <a:srgbClr val="000000"/>
                </a:solidFill>
                <a:latin typeface="Open Sans"/>
                <a:ea typeface="Open Sans"/>
                <a:cs typeface="Open Sans"/>
                <a:sym typeface="Open Sans"/>
              </a:rPr>
              <a:t>: Actieve toepassing van de nieuwe woordenschat en structuren in een realistische context.</a:t>
            </a:r>
          </a:p>
          <a:p>
            <a:pPr algn="l">
              <a:lnSpc>
                <a:spcPts val="2746"/>
              </a:lnSpc>
            </a:pPr>
            <a:r>
              <a:rPr lang="en-US" sz="1961" b="true">
                <a:solidFill>
                  <a:srgbClr val="000000"/>
                </a:solidFill>
                <a:latin typeface="Open Sans Bold"/>
                <a:ea typeface="Open Sans Bold"/>
                <a:cs typeface="Open Sans Bold"/>
                <a:sym typeface="Open Sans Bold"/>
              </a:rPr>
              <a:t>Kerndoel betrokken</a:t>
            </a:r>
            <a:r>
              <a:rPr lang="en-US" sz="1961">
                <a:solidFill>
                  <a:srgbClr val="000000"/>
                </a:solidFill>
                <a:latin typeface="Open Sans"/>
                <a:ea typeface="Open Sans"/>
                <a:cs typeface="Open Sans"/>
                <a:sym typeface="Open Sans"/>
              </a:rPr>
              <a:t>:</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De leerling spreekt en voert gesprekken, afgestemd op doel, publiek en context.</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De leerling experimenteert met de doeltaal op een creatieve manier.</a:t>
            </a:r>
          </a:p>
          <a:p>
            <a:pPr algn="l">
              <a:lnSpc>
                <a:spcPts val="2746"/>
              </a:lnSpc>
            </a:pPr>
          </a:p>
          <a:p>
            <a:pPr algn="l">
              <a:lnSpc>
                <a:spcPts val="2746"/>
              </a:lnSpc>
            </a:pPr>
          </a:p>
        </p:txBody>
      </p:sp>
      <p:sp>
        <p:nvSpPr>
          <p:cNvPr name="TextBox 12" id="12"/>
          <p:cNvSpPr txBox="true"/>
          <p:nvPr/>
        </p:nvSpPr>
        <p:spPr>
          <a:xfrm rot="0">
            <a:off x="13172911" y="2390990"/>
            <a:ext cx="4580256" cy="7581045"/>
          </a:xfrm>
          <a:prstGeom prst="rect">
            <a:avLst/>
          </a:prstGeom>
        </p:spPr>
        <p:txBody>
          <a:bodyPr anchor="t" rtlCol="false" tIns="0" lIns="0" bIns="0" rIns="0">
            <a:spAutoFit/>
          </a:bodyPr>
          <a:lstStyle/>
          <a:p>
            <a:pPr algn="l" marL="423562" indent="-211781" lvl="1">
              <a:lnSpc>
                <a:spcPts val="2746"/>
              </a:lnSpc>
              <a:buFont typeface="Arial"/>
              <a:buChar char="•"/>
            </a:pPr>
            <a:r>
              <a:rPr lang="en-US" b="true" sz="1961">
                <a:solidFill>
                  <a:srgbClr val="000000"/>
                </a:solidFill>
                <a:latin typeface="Open Sans Bold"/>
                <a:ea typeface="Open Sans Bold"/>
                <a:cs typeface="Open Sans Bold"/>
                <a:sym typeface="Open Sans Bold"/>
              </a:rPr>
              <a:t>Rubric</a:t>
            </a:r>
            <a:r>
              <a:rPr lang="en-US" sz="1961">
                <a:solidFill>
                  <a:srgbClr val="000000"/>
                </a:solidFill>
                <a:latin typeface="Open Sans"/>
                <a:ea typeface="Open Sans"/>
                <a:cs typeface="Open Sans"/>
                <a:sym typeface="Open Sans"/>
              </a:rPr>
              <a:t>:</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B</a:t>
            </a:r>
            <a:r>
              <a:rPr lang="en-US" sz="1961">
                <a:solidFill>
                  <a:srgbClr val="000000"/>
                </a:solidFill>
                <a:latin typeface="Open Sans"/>
                <a:ea typeface="Open Sans"/>
                <a:cs typeface="Open Sans"/>
                <a:sym typeface="Open Sans"/>
              </a:rPr>
              <a:t>egrip van de tekst (correcte identificatie van hoofdpunten en details).</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Correct gebruik van grammatica en nieuwe woorden in output.</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Creativiteit en originaliteit in d</a:t>
            </a:r>
            <a:r>
              <a:rPr lang="en-US" sz="1961">
                <a:solidFill>
                  <a:srgbClr val="000000"/>
                </a:solidFill>
                <a:latin typeface="Open Sans"/>
                <a:ea typeface="Open Sans"/>
                <a:cs typeface="Open Sans"/>
                <a:sym typeface="Open Sans"/>
              </a:rPr>
              <a:t>e presentatie en/of advertentie.</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Toepassing van strategieën om de tekst beter te begrijpen.</a:t>
            </a:r>
          </a:p>
          <a:p>
            <a:pPr algn="l">
              <a:lnSpc>
                <a:spcPts val="2746"/>
              </a:lnSpc>
            </a:pPr>
          </a:p>
          <a:p>
            <a:pPr algn="l">
              <a:lnSpc>
                <a:spcPts val="2746"/>
              </a:lnSpc>
            </a:pPr>
            <a:r>
              <a:rPr lang="en-US" sz="1961" b="true">
                <a:solidFill>
                  <a:srgbClr val="000000"/>
                </a:solidFill>
                <a:latin typeface="Open Sans Bold"/>
                <a:ea typeface="Open Sans Bold"/>
                <a:cs typeface="Open Sans Bold"/>
                <a:sym typeface="Open Sans Bold"/>
              </a:rPr>
              <a:t>Feedbackvormen</a:t>
            </a:r>
            <a:r>
              <a:rPr lang="en-US" sz="1961">
                <a:solidFill>
                  <a:srgbClr val="000000"/>
                </a:solidFill>
                <a:latin typeface="Open Sans"/>
                <a:ea typeface="Open Sans"/>
                <a:cs typeface="Open Sans"/>
                <a:sym typeface="Open Sans"/>
              </a:rPr>
              <a:t>:</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Klassikale bespreking van goede voorbeelden uit de opdrachten.</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Directe feedback tijdens groepsopdrachten en presentaties.</a:t>
            </a:r>
          </a:p>
          <a:p>
            <a:pPr algn="l" marL="423562" indent="-211781" lvl="1">
              <a:lnSpc>
                <a:spcPts val="2746"/>
              </a:lnSpc>
              <a:buFont typeface="Arial"/>
              <a:buChar char="•"/>
            </a:pPr>
            <a:r>
              <a:rPr lang="en-US" sz="1961">
                <a:solidFill>
                  <a:srgbClr val="000000"/>
                </a:solidFill>
                <a:latin typeface="Open Sans"/>
                <a:ea typeface="Open Sans"/>
                <a:cs typeface="Open Sans"/>
                <a:sym typeface="Open Sans"/>
              </a:rPr>
              <a:t>Zelfreflectie: Laat leerlingen zelf aangeven wat ze goed vonden gaan en wat ze kunnen verbeteren.</a:t>
            </a:r>
          </a:p>
          <a:p>
            <a:pPr algn="l">
              <a:lnSpc>
                <a:spcPts val="2746"/>
              </a:lnSpc>
            </a:pPr>
          </a:p>
          <a:p>
            <a:pPr algn="l">
              <a:lnSpc>
                <a:spcPts val="2746"/>
              </a:lnSpc>
            </a:pPr>
          </a:p>
          <a:p>
            <a:pPr algn="l">
              <a:lnSpc>
                <a:spcPts val="2746"/>
              </a:lnSpc>
            </a:pPr>
          </a:p>
        </p:txBody>
      </p:sp>
      <p:sp>
        <p:nvSpPr>
          <p:cNvPr name="TextBox 13" id="13"/>
          <p:cNvSpPr txBox="true"/>
          <p:nvPr/>
        </p:nvSpPr>
        <p:spPr>
          <a:xfrm rot="0">
            <a:off x="1180445" y="2695793"/>
            <a:ext cx="2266819" cy="815340"/>
          </a:xfrm>
          <a:prstGeom prst="rect">
            <a:avLst/>
          </a:prstGeom>
        </p:spPr>
        <p:txBody>
          <a:bodyPr anchor="t" rtlCol="false" tIns="0" lIns="0" bIns="0" rIns="0">
            <a:spAutoFit/>
          </a:bodyPr>
          <a:lstStyle/>
          <a:p>
            <a:pPr algn="ctr">
              <a:lnSpc>
                <a:spcPts val="3359"/>
              </a:lnSpc>
            </a:pPr>
            <a:r>
              <a:rPr lang="en-US" sz="2400">
                <a:solidFill>
                  <a:srgbClr val="000000"/>
                </a:solidFill>
                <a:latin typeface="Open Sans"/>
                <a:ea typeface="Open Sans"/>
                <a:cs typeface="Open Sans"/>
                <a:sym typeface="Open Sans"/>
              </a:rPr>
              <a:t>PRODUCTIE VAN OUTPUT</a:t>
            </a:r>
          </a:p>
        </p:txBody>
      </p:sp>
      <p:sp>
        <p:nvSpPr>
          <p:cNvPr name="Freeform 14" id="14"/>
          <p:cNvSpPr/>
          <p:nvPr/>
        </p:nvSpPr>
        <p:spPr>
          <a:xfrm flipH="false" flipV="false" rot="0">
            <a:off x="5232383" y="3848564"/>
            <a:ext cx="1528170" cy="1588834"/>
          </a:xfrm>
          <a:custGeom>
            <a:avLst/>
            <a:gdLst/>
            <a:ahLst/>
            <a:cxnLst/>
            <a:rect r="r" b="b" t="t" l="l"/>
            <a:pathLst>
              <a:path h="1588834" w="1528170">
                <a:moveTo>
                  <a:pt x="0" y="0"/>
                </a:moveTo>
                <a:lnTo>
                  <a:pt x="1528170" y="0"/>
                </a:lnTo>
                <a:lnTo>
                  <a:pt x="1528170" y="1588835"/>
                </a:lnTo>
                <a:lnTo>
                  <a:pt x="0" y="15888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true" flipV="false" rot="0">
            <a:off x="3432710" y="3848564"/>
            <a:ext cx="1528170" cy="1588834"/>
          </a:xfrm>
          <a:custGeom>
            <a:avLst/>
            <a:gdLst/>
            <a:ahLst/>
            <a:cxnLst/>
            <a:rect r="r" b="b" t="t" l="l"/>
            <a:pathLst>
              <a:path h="1588834" w="1528170">
                <a:moveTo>
                  <a:pt x="1528170" y="0"/>
                </a:moveTo>
                <a:lnTo>
                  <a:pt x="0" y="0"/>
                </a:lnTo>
                <a:lnTo>
                  <a:pt x="0" y="1588835"/>
                </a:lnTo>
                <a:lnTo>
                  <a:pt x="1528170" y="1588835"/>
                </a:lnTo>
                <a:lnTo>
                  <a:pt x="152817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true" flipV="false" rot="0">
            <a:off x="1180445" y="4212834"/>
            <a:ext cx="2648767" cy="1992491"/>
          </a:xfrm>
          <a:custGeom>
            <a:avLst/>
            <a:gdLst/>
            <a:ahLst/>
            <a:cxnLst/>
            <a:rect r="r" b="b" t="t" l="l"/>
            <a:pathLst>
              <a:path h="1992491" w="2648767">
                <a:moveTo>
                  <a:pt x="2648766" y="0"/>
                </a:moveTo>
                <a:lnTo>
                  <a:pt x="0" y="0"/>
                </a:lnTo>
                <a:lnTo>
                  <a:pt x="0" y="1992491"/>
                </a:lnTo>
                <a:lnTo>
                  <a:pt x="2648766" y="1992491"/>
                </a:lnTo>
                <a:lnTo>
                  <a:pt x="264876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4981917" y="205147"/>
            <a:ext cx="3111061" cy="1047391"/>
          </a:xfrm>
          <a:custGeom>
            <a:avLst/>
            <a:gdLst/>
            <a:ahLst/>
            <a:cxnLst/>
            <a:rect r="r" b="b" t="t" l="l"/>
            <a:pathLst>
              <a:path h="1047391" w="3111061">
                <a:moveTo>
                  <a:pt x="0" y="0"/>
                </a:moveTo>
                <a:lnTo>
                  <a:pt x="3111061" y="0"/>
                </a:lnTo>
                <a:lnTo>
                  <a:pt x="3111061" y="1047391"/>
                </a:lnTo>
                <a:lnTo>
                  <a:pt x="0" y="1047391"/>
                </a:lnTo>
                <a:lnTo>
                  <a:pt x="0" y="0"/>
                </a:lnTo>
                <a:close/>
              </a:path>
            </a:pathLst>
          </a:custGeom>
          <a:blipFill>
            <a:blip r:embed="rId6"/>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610CBE3F5DC249BEA25139CB893ADA" ma:contentTypeVersion="12" ma:contentTypeDescription="Een nieuw document maken." ma:contentTypeScope="" ma:versionID="9c44df656c387fb99b1170aeafa09f80">
  <xsd:schema xmlns:xsd="http://www.w3.org/2001/XMLSchema" xmlns:xs="http://www.w3.org/2001/XMLSchema" xmlns:p="http://schemas.microsoft.com/office/2006/metadata/properties" xmlns:ns2="b57512ba-c9d3-42b3-8e16-49981f24b384" xmlns:ns3="7c2d5f1c-e411-4ead-ad8c-b096dcb50de4" targetNamespace="http://schemas.microsoft.com/office/2006/metadata/properties" ma:root="true" ma:fieldsID="4525ae975b89e0c3397e09157fbc3534" ns2:_="" ns3:_="">
    <xsd:import namespace="b57512ba-c9d3-42b3-8e16-49981f24b384"/>
    <xsd:import namespace="7c2d5f1c-e411-4ead-ad8c-b096dcb50de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512ba-c9d3-42b3-8e16-49981f24b3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236b9280-538e-451c-b6de-a69a28e747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2d5f1c-e411-4ead-ad8c-b096dcb50de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9b04b9d-c7fc-4c54-b0d0-5b00137c0d58}" ma:internalName="TaxCatchAll" ma:showField="CatchAllData" ma:web="7c2d5f1c-e411-4ead-ad8c-b096dcb50d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7512ba-c9d3-42b3-8e16-49981f24b384">
      <Terms xmlns="http://schemas.microsoft.com/office/infopath/2007/PartnerControls"/>
    </lcf76f155ced4ddcb4097134ff3c332f>
    <TaxCatchAll xmlns="7c2d5f1c-e411-4ead-ad8c-b096dcb50de4" xsi:nil="true"/>
  </documentManagement>
</p:properties>
</file>

<file path=customXml/itemProps1.xml><?xml version="1.0" encoding="utf-8"?>
<ds:datastoreItem xmlns:ds="http://schemas.openxmlformats.org/officeDocument/2006/customXml" ds:itemID="{073856A7-7BA1-4EEA-B6C6-FAB5A646EF91}"/>
</file>

<file path=customXml/itemProps2.xml><?xml version="1.0" encoding="utf-8"?>
<ds:datastoreItem xmlns:ds="http://schemas.openxmlformats.org/officeDocument/2006/customXml" ds:itemID="{CCF9EB48-1665-48D4-9E45-9F32113A4481}"/>
</file>

<file path=customXml/itemProps3.xml><?xml version="1.0" encoding="utf-8"?>
<ds:datastoreItem xmlns:ds="http://schemas.openxmlformats.org/officeDocument/2006/customXml" ds:itemID="{3199B90D-C64D-4BD1-8F6F-BB1310564B9B}"/>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kerndoel 3_Taal en Communicatie_ schijfvanvijf_mvt</dc:title>
  <cp:revision>1</cp:revision>
  <dcterms:created xsi:type="dcterms:W3CDTF">2006-08-16T00:00:00Z</dcterms:created>
  <dcterms:modified xsi:type="dcterms:W3CDTF">2011-08-01T06:04:30Z</dcterms:modified>
  <dc:identifier>DAGd4JQyNyc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0x010100E0610CBE3F5DC249BEA25139CB893ADA</vt:lpwstr>
  </property>
</Properties>
</file>