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custom-properties" Target="docProps/custom.xml"/><Relationship Id="rId2" Type="http://schemas.openxmlformats.org/officeDocument/2006/relationships/officeDocument" Target="ppt/presentation.xml"/><Relationship Id="rId1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</p:sldIdLst>
  <p:sldSz cy="6858000" cx="12192000"/>
  <p:notesSz cx="6858000" cy="9144000"/>
  <p:embeddedFontLst>
    <p:embeddedFont>
      <p:font typeface="Roboto"/>
      <p:regular r:id="rId20"/>
      <p:bold r:id="rId21"/>
      <p:italic r:id="rId22"/>
      <p:boldItalic r:id="rId23"/>
    </p:embeddedFont>
    <p:embeddedFont>
      <p:font typeface="Helvetica Neue"/>
      <p:regular r:id="rId24"/>
      <p:bold r:id="rId25"/>
      <p:italic r:id="rId26"/>
      <p:boldItalic r:id="rId27"/>
    </p:embeddedFont>
    <p:embeddedFont>
      <p:font typeface="Merriweather"/>
      <p:regular r:id="rId28"/>
      <p:bold r:id="rId29"/>
      <p:italic r:id="rId30"/>
      <p:boldItalic r:id="rId31"/>
    </p:embeddedFont>
    <p:embeddedFont>
      <p:font typeface="Open Sans"/>
      <p:regular r:id="rId32"/>
      <p:bold r:id="rId33"/>
      <p:italic r:id="rId34"/>
      <p:boldItalic r:id="rId3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36" roundtripDataSignature="AMtx7mjr6tkUWDWg4fGOAXelOb/WE/J7b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font" Target="fonts/HelveticaNeue-italic.fntdata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customXml" Target="../customXml/item3.xml"/><Relationship Id="rId21" Type="http://schemas.openxmlformats.org/officeDocument/2006/relationships/font" Target="fonts/Roboto-bold.fntdata"/><Relationship Id="rId34" Type="http://schemas.openxmlformats.org/officeDocument/2006/relationships/font" Target="fonts/OpenSans-italic.fntdata"/><Relationship Id="rId25" Type="http://schemas.openxmlformats.org/officeDocument/2006/relationships/font" Target="fonts/HelveticaNeue-bold.fntdata"/><Relationship Id="rId7" Type="http://schemas.openxmlformats.org/officeDocument/2006/relationships/slide" Target="slides/slide3.xml"/><Relationship Id="rId33" Type="http://schemas.openxmlformats.org/officeDocument/2006/relationships/font" Target="fonts/OpenSans-bold.fntdata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8" Type="http://schemas.openxmlformats.org/officeDocument/2006/relationships/customXml" Target="../customXml/item2.xml"/><Relationship Id="rId20" Type="http://schemas.openxmlformats.org/officeDocument/2006/relationships/font" Target="fonts/Roboto-regular.fntdata"/><Relationship Id="rId2" Type="http://schemas.openxmlformats.org/officeDocument/2006/relationships/presProps" Target="presProps.xml"/><Relationship Id="rId29" Type="http://schemas.openxmlformats.org/officeDocument/2006/relationships/font" Target="fonts/Merriweather-bold.fntdata"/><Relationship Id="rId16" Type="http://schemas.openxmlformats.org/officeDocument/2006/relationships/slide" Target="slides/slide12.xml"/><Relationship Id="rId24" Type="http://schemas.openxmlformats.org/officeDocument/2006/relationships/font" Target="fonts/HelveticaNeue-regular.fntdata"/><Relationship Id="rId1" Type="http://schemas.openxmlformats.org/officeDocument/2006/relationships/theme" Target="theme/theme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32" Type="http://schemas.openxmlformats.org/officeDocument/2006/relationships/font" Target="fonts/OpenSans-regular.fntdata"/><Relationship Id="rId37" Type="http://schemas.openxmlformats.org/officeDocument/2006/relationships/customXml" Target="../customXml/item1.xml"/><Relationship Id="rId23" Type="http://schemas.openxmlformats.org/officeDocument/2006/relationships/font" Target="fonts/Roboto-boldItalic.fntdata"/><Relationship Id="rId28" Type="http://schemas.openxmlformats.org/officeDocument/2006/relationships/font" Target="fonts/Merriweather-regular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36" Type="http://customschemas.google.com/relationships/presentationmetadata" Target="metadata"/><Relationship Id="rId31" Type="http://schemas.openxmlformats.org/officeDocument/2006/relationships/font" Target="fonts/Merriweather-boldItalic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22" Type="http://schemas.openxmlformats.org/officeDocument/2006/relationships/font" Target="fonts/Roboto-italic.fntdata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7" Type="http://schemas.openxmlformats.org/officeDocument/2006/relationships/font" Target="fonts/HelveticaNeue-boldItalic.fntdata"/><Relationship Id="rId30" Type="http://schemas.openxmlformats.org/officeDocument/2006/relationships/font" Target="fonts/Merriweather-italic.fntdata"/><Relationship Id="rId35" Type="http://schemas.openxmlformats.org/officeDocument/2006/relationships/font" Target="fonts/OpenSans-boldItalic.fntdata"/><Relationship Id="rId14" Type="http://schemas.openxmlformats.org/officeDocument/2006/relationships/slide" Target="slides/slide10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fr-F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esquireindia.co.in/style/kings-of-style/pedro-pascals-cannes-fit-is-one-tank-away-from-a-global-meltdown" TargetMode="External"/><Relationship Id="rId3" Type="http://schemas.openxmlformats.org/officeDocument/2006/relationships/hyperlink" Target="https://people.com/shakira-giving-away-car-bought-herself-after-split-gerard-pique-8750512" TargetMode="External"/><Relationship Id="rId4" Type="http://schemas.openxmlformats.org/officeDocument/2006/relationships/hyperlink" Target="https://www.vogue.mx/moda/articulo/eva-longoria-lleva-bikini-strapless-en-los-cabos" TargetMode="Externa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amazon.com/-/es/Mi-Casa-Bienvenidos-art%C3%ADstico-enmarcado/dp/B07K6P8FX4" TargetMode="External"/><Relationship Id="rId3" Type="http://schemas.openxmlformats.org/officeDocument/2006/relationships/hyperlink" Target="https://www.ebay.es/itm/304010087285" TargetMode="External"/><Relationship Id="rId4" Type="http://schemas.openxmlformats.org/officeDocument/2006/relationships/hyperlink" Target="https://www.etsy.com/nl/listing/477198400/mijn-huis-is-uw-teken-van-het-huis" TargetMode="Externa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istockphoto.com/es/" TargetMode="External"/><Relationship Id="rId3" Type="http://schemas.openxmlformats.org/officeDocument/2006/relationships/hyperlink" Target="https://revistaentornos.com/la-danza-de-los-vinculos/" TargetMode="External"/><Relationship Id="rId4" Type="http://schemas.openxmlformats.org/officeDocument/2006/relationships/hyperlink" Target="https://elcomercio.pe/respuestas/dia-de-la-familia-peruana-cual-es-su-origen-y-por-que-se-celebra-el-segundo-domingo-de-septiembre-efemerides-revtli-tdex-noticia/#google_vignette" TargetMode="Externa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8" name="Google Shape;98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366b2134894_0_19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366b2134894_0_19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g366b2134894_0_19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366b2134894_0_15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366b2134894_0_15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" name="Google Shape;203;g366b2134894_0_15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66b2134894_0_19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366b2134894_0_19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>
                <a:latin typeface="Open Sans"/>
                <a:ea typeface="Open Sans"/>
                <a:cs typeface="Open Sans"/>
                <a:sym typeface="Open Sans"/>
              </a:rPr>
              <a:t>Pedro Pascal: </a:t>
            </a:r>
            <a:r>
              <a:rPr lang="fr-FR" sz="1100" u="sng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2"/>
              </a:rPr>
              <a:t>https://www.esquireindia.co.in/style/kings-of-style/pedro-pascals-cannes-fit-is-one-tank-away-from-a-global-meltdown</a:t>
            </a:r>
            <a:endParaRPr sz="11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>
                <a:latin typeface="Open Sans"/>
                <a:ea typeface="Open Sans"/>
                <a:cs typeface="Open Sans"/>
                <a:sym typeface="Open Sans"/>
              </a:rPr>
              <a:t>Shakira: </a:t>
            </a:r>
            <a:r>
              <a:rPr lang="fr-FR" sz="1100" u="sng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3"/>
              </a:rPr>
              <a:t>https://people.com/shakira-giving-away-car-bought-herself-after-split-gerard-pique-8750512</a:t>
            </a:r>
            <a:endParaRPr sz="11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>
                <a:latin typeface="Open Sans"/>
                <a:ea typeface="Open Sans"/>
                <a:cs typeface="Open Sans"/>
                <a:sym typeface="Open Sans"/>
              </a:rPr>
              <a:t>Eva Longoria: </a:t>
            </a:r>
            <a:r>
              <a:rPr lang="fr-FR" sz="1100" u="sng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4"/>
              </a:rPr>
              <a:t>https://www.vogue.mx/moda/articulo/eva-longoria-lleva-bikini-strapless-en-los-cabos</a:t>
            </a:r>
            <a:r>
              <a:rPr lang="fr-FR" sz="1100"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1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11" name="Google Shape;211;g366b2134894_0_19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366b2134894_0_1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366b2134894_0_12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g366b2134894_0_12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366b2134894_0_1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366b2134894_0_13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g366b2134894_0_13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366b2134894_0_10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366b2134894_0_10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g366b2134894_0_10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3" name="Google Shape;113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66b2134894_0_14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366b2134894_0_14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g366b2134894_0_14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66b2134894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366b2134894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>
                <a:latin typeface="Open Sans"/>
                <a:ea typeface="Open Sans"/>
                <a:cs typeface="Open Sans"/>
                <a:sym typeface="Open Sans"/>
              </a:rPr>
              <a:t>Bord 1: </a:t>
            </a:r>
            <a:r>
              <a:rPr lang="fr-FR" sz="1100" u="sng">
                <a:solidFill>
                  <a:srgbClr val="1155CC"/>
                </a:solidFill>
                <a:latin typeface="Open Sans"/>
                <a:ea typeface="Open Sans"/>
                <a:cs typeface="Open Sans"/>
                <a:sym typeface="Open Sans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(https://www.amazon.com/-/es/Mi-Casa-Bienvenidos-art%C3%ADstico-enmarcado/dp/B07K6P8FX4)</a:t>
            </a:r>
            <a:endParaRPr sz="11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>
                <a:latin typeface="Open Sans"/>
                <a:ea typeface="Open Sans"/>
                <a:cs typeface="Open Sans"/>
                <a:sym typeface="Open Sans"/>
              </a:rPr>
              <a:t>Bord 2: </a:t>
            </a:r>
            <a:r>
              <a:rPr lang="fr-FR" sz="1100" u="sng">
                <a:solidFill>
                  <a:srgbClr val="1155CC"/>
                </a:solidFill>
                <a:latin typeface="Open Sans"/>
                <a:ea typeface="Open Sans"/>
                <a:cs typeface="Open Sans"/>
                <a:sym typeface="Open Sans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(https://www.ebay.es/itm/304010087285)</a:t>
            </a:r>
            <a:endParaRPr sz="11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-FR" sz="1100">
                <a:latin typeface="Open Sans"/>
                <a:ea typeface="Open Sans"/>
                <a:cs typeface="Open Sans"/>
                <a:sym typeface="Open Sans"/>
              </a:rPr>
              <a:t>Bord 3:</a:t>
            </a:r>
            <a:r>
              <a:rPr lang="fr-FR" sz="1100" u="sng">
                <a:solidFill>
                  <a:srgbClr val="1155CC"/>
                </a:solidFill>
                <a:latin typeface="Open Sans"/>
                <a:ea typeface="Open Sans"/>
                <a:cs typeface="Open Sans"/>
                <a:sym typeface="Open Sans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(https://www.etsy.com/nl/listing/477198400/mijn-huis-is-uw-teken-van-het-huis)</a:t>
            </a:r>
            <a:endParaRPr/>
          </a:p>
        </p:txBody>
      </p:sp>
      <p:sp>
        <p:nvSpPr>
          <p:cNvPr id="136" name="Google Shape;136;g366b2134894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366b2134894_0_15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366b2134894_0_15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g366b2134894_0_15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366b2134894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366b2134894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https://lenguajeyotrasluces.wordpress.com/2014/11/13/relaciones-personales-y-familiares/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66b2134894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366b2134894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https://es.pinterest.com/pin/3659243421748428/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366b2134894_0_9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366b2134894_0_9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Foto 1: Familia multigeneracional comiendo juntos al aire libre: </a:t>
            </a:r>
            <a:r>
              <a:rPr lang="fr-FR" u="sng">
                <a:solidFill>
                  <a:schemeClr val="hlink"/>
                </a:solidFill>
                <a:hlinkClick r:id="rId2"/>
              </a:rPr>
              <a:t>https://istockphoto.com/es/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Foto 2: </a:t>
            </a:r>
            <a:r>
              <a:rPr lang="fr-FR" u="sng">
                <a:solidFill>
                  <a:schemeClr val="hlink"/>
                </a:solidFill>
                <a:hlinkClick r:id="rId3"/>
              </a:rPr>
              <a:t>https://revistaentornos.com/la-danza-de-los-vinculos/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Foto 3: </a:t>
            </a:r>
            <a:r>
              <a:rPr lang="fr-FR" u="sng">
                <a:solidFill>
                  <a:schemeClr val="hlink"/>
                </a:solidFill>
                <a:hlinkClick r:id="rId4"/>
              </a:rPr>
              <a:t>https://elcomercio.pe/respuestas/dia-de-la-familia-peruana-cual-es-su-origen-y-por-que-se-celebra-el-segundo-domingo-de-septiembre-efemerides-revtli-tdex-noticia/#google_vignette</a:t>
            </a:r>
            <a:r>
              <a:rPr lang="fr-FR"/>
              <a:t> </a:t>
            </a:r>
            <a:endParaRPr/>
          </a:p>
        </p:txBody>
      </p:sp>
      <p:sp>
        <p:nvSpPr>
          <p:cNvPr id="173" name="Google Shape;173;g366b2134894_0_9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66b2134894_0_17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366b2134894_0_17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g366b2134894_0_17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4"/>
          <p:cNvSpPr txBox="1"/>
          <p:nvPr>
            <p:ph type="ctrTitle"/>
          </p:nvPr>
        </p:nvSpPr>
        <p:spPr>
          <a:xfrm>
            <a:off x="1490472" y="1463557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Arial"/>
              <a:buNone/>
              <a:defRPr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4"/>
          <p:cNvSpPr txBox="1"/>
          <p:nvPr>
            <p:ph idx="1" type="subTitle"/>
          </p:nvPr>
        </p:nvSpPr>
        <p:spPr>
          <a:xfrm>
            <a:off x="1490472" y="3943232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2" name="Google Shape;22;p14"/>
          <p:cNvSpPr txBox="1"/>
          <p:nvPr>
            <p:ph idx="10" type="dt"/>
          </p:nvPr>
        </p:nvSpPr>
        <p:spPr>
          <a:xfrm>
            <a:off x="420624" y="6217920"/>
            <a:ext cx="2743200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4"/>
          <p:cNvSpPr txBox="1"/>
          <p:nvPr>
            <p:ph idx="11" type="ftr"/>
          </p:nvPr>
        </p:nvSpPr>
        <p:spPr>
          <a:xfrm>
            <a:off x="3767328" y="6217920"/>
            <a:ext cx="7196328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4"/>
          <p:cNvSpPr txBox="1"/>
          <p:nvPr>
            <p:ph idx="12" type="sldNum"/>
          </p:nvPr>
        </p:nvSpPr>
        <p:spPr>
          <a:xfrm>
            <a:off x="11503152" y="-18288"/>
            <a:ext cx="685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3"/>
          <p:cNvSpPr txBox="1"/>
          <p:nvPr>
            <p:ph type="title"/>
          </p:nvPr>
        </p:nvSpPr>
        <p:spPr>
          <a:xfrm>
            <a:off x="420624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Arial"/>
              <a:buNone/>
              <a:defRPr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3"/>
          <p:cNvSpPr txBox="1"/>
          <p:nvPr>
            <p:ph idx="1" type="body"/>
          </p:nvPr>
        </p:nvSpPr>
        <p:spPr>
          <a:xfrm rot="5400000">
            <a:off x="3502755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⬩"/>
              <a:defRPr/>
            </a:lvl1pPr>
            <a:lvl2pPr indent="-3429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⬩"/>
              <a:defRPr/>
            </a:lvl2pPr>
            <a:lvl3pPr indent="-3429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⬩"/>
              <a:defRPr/>
            </a:lvl3pPr>
            <a:lvl4pPr indent="-3429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⬩"/>
              <a:defRPr/>
            </a:lvl4pPr>
            <a:lvl5pPr indent="-3429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⬩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3" name="Google Shape;83;p23"/>
          <p:cNvSpPr txBox="1"/>
          <p:nvPr>
            <p:ph idx="10" type="dt"/>
          </p:nvPr>
        </p:nvSpPr>
        <p:spPr>
          <a:xfrm>
            <a:off x="420624" y="6217920"/>
            <a:ext cx="2743200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23"/>
          <p:cNvSpPr txBox="1"/>
          <p:nvPr>
            <p:ph idx="11" type="ftr"/>
          </p:nvPr>
        </p:nvSpPr>
        <p:spPr>
          <a:xfrm>
            <a:off x="3767328" y="6217920"/>
            <a:ext cx="7196328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23"/>
          <p:cNvSpPr txBox="1"/>
          <p:nvPr>
            <p:ph idx="12" type="sldNum"/>
          </p:nvPr>
        </p:nvSpPr>
        <p:spPr>
          <a:xfrm>
            <a:off x="11503152" y="-18288"/>
            <a:ext cx="685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4"/>
          <p:cNvSpPr txBox="1"/>
          <p:nvPr>
            <p:ph type="title"/>
          </p:nvPr>
        </p:nvSpPr>
        <p:spPr>
          <a:xfrm rot="5400000">
            <a:off x="673466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24"/>
          <p:cNvSpPr txBox="1"/>
          <p:nvPr>
            <p:ph idx="1" type="body"/>
          </p:nvPr>
        </p:nvSpPr>
        <p:spPr>
          <a:xfrm rot="5400000">
            <a:off x="140066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⬩"/>
              <a:defRPr/>
            </a:lvl1pPr>
            <a:lvl2pPr indent="-3429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⬩"/>
              <a:defRPr/>
            </a:lvl2pPr>
            <a:lvl3pPr indent="-3429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⬩"/>
              <a:defRPr/>
            </a:lvl3pPr>
            <a:lvl4pPr indent="-3429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⬩"/>
              <a:defRPr/>
            </a:lvl4pPr>
            <a:lvl5pPr indent="-3429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⬩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9" name="Google Shape;89;p24"/>
          <p:cNvSpPr txBox="1"/>
          <p:nvPr>
            <p:ph idx="10" type="dt"/>
          </p:nvPr>
        </p:nvSpPr>
        <p:spPr>
          <a:xfrm>
            <a:off x="420624" y="6217920"/>
            <a:ext cx="2743200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24"/>
          <p:cNvSpPr txBox="1"/>
          <p:nvPr>
            <p:ph idx="11" type="ftr"/>
          </p:nvPr>
        </p:nvSpPr>
        <p:spPr>
          <a:xfrm>
            <a:off x="3767328" y="6217920"/>
            <a:ext cx="7196328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24"/>
          <p:cNvSpPr txBox="1"/>
          <p:nvPr>
            <p:ph idx="12" type="sldNum"/>
          </p:nvPr>
        </p:nvSpPr>
        <p:spPr>
          <a:xfrm>
            <a:off x="11503152" y="-18288"/>
            <a:ext cx="685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66b2134894_0_82"/>
          <p:cNvSpPr/>
          <p:nvPr/>
        </p:nvSpPr>
        <p:spPr>
          <a:xfrm>
            <a:off x="0" y="5825333"/>
            <a:ext cx="12192000" cy="1032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g366b2134894_0_82"/>
          <p:cNvSpPr txBox="1"/>
          <p:nvPr>
            <p:ph idx="1" type="body"/>
          </p:nvPr>
        </p:nvSpPr>
        <p:spPr>
          <a:xfrm>
            <a:off x="415600" y="6028533"/>
            <a:ext cx="10639200" cy="61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erriweather"/>
              <a:buNone/>
              <a:defRPr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</a:lstStyle>
          <a:p/>
        </p:txBody>
      </p:sp>
      <p:sp>
        <p:nvSpPr>
          <p:cNvPr id="95" name="Google Shape;95;g366b2134894_0_82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5"/>
          <p:cNvSpPr txBox="1"/>
          <p:nvPr>
            <p:ph type="title"/>
          </p:nvPr>
        </p:nvSpPr>
        <p:spPr>
          <a:xfrm>
            <a:off x="420624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Arial"/>
              <a:buNone/>
              <a:defRPr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5"/>
          <p:cNvSpPr txBox="1"/>
          <p:nvPr>
            <p:ph idx="1" type="body"/>
          </p:nvPr>
        </p:nvSpPr>
        <p:spPr>
          <a:xfrm>
            <a:off x="420624" y="1825625"/>
            <a:ext cx="10515600" cy="42063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Char char="⬩"/>
              <a:defRPr sz="2400"/>
            </a:lvl1pPr>
            <a:lvl2pPr indent="-3683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200"/>
              <a:buChar char="⬩"/>
              <a:defRPr sz="2200"/>
            </a:lvl2pPr>
            <a:lvl3pPr indent="-3429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⬩"/>
              <a:defRPr/>
            </a:lvl3pPr>
            <a:lvl4pPr indent="-3429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⬩"/>
              <a:defRPr/>
            </a:lvl4pPr>
            <a:lvl5pPr indent="-3429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⬩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15"/>
          <p:cNvSpPr txBox="1"/>
          <p:nvPr>
            <p:ph idx="10" type="dt"/>
          </p:nvPr>
        </p:nvSpPr>
        <p:spPr>
          <a:xfrm>
            <a:off x="420624" y="6217920"/>
            <a:ext cx="2743200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5"/>
          <p:cNvSpPr txBox="1"/>
          <p:nvPr>
            <p:ph idx="11" type="ftr"/>
          </p:nvPr>
        </p:nvSpPr>
        <p:spPr>
          <a:xfrm>
            <a:off x="3767328" y="6217920"/>
            <a:ext cx="7196328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5"/>
          <p:cNvSpPr txBox="1"/>
          <p:nvPr>
            <p:ph idx="12" type="sldNum"/>
          </p:nvPr>
        </p:nvSpPr>
        <p:spPr>
          <a:xfrm>
            <a:off x="11503152" y="-18288"/>
            <a:ext cx="685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6"/>
          <p:cNvSpPr txBox="1"/>
          <p:nvPr>
            <p:ph type="title"/>
          </p:nvPr>
        </p:nvSpPr>
        <p:spPr>
          <a:xfrm>
            <a:off x="420624" y="1081941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  <a:defRPr sz="4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16"/>
          <p:cNvSpPr txBox="1"/>
          <p:nvPr>
            <p:ph idx="1" type="body"/>
          </p:nvPr>
        </p:nvSpPr>
        <p:spPr>
          <a:xfrm>
            <a:off x="420624" y="3961666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  <a:defRPr sz="22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4" name="Google Shape;34;p16"/>
          <p:cNvSpPr txBox="1"/>
          <p:nvPr>
            <p:ph idx="10" type="dt"/>
          </p:nvPr>
        </p:nvSpPr>
        <p:spPr>
          <a:xfrm>
            <a:off x="420624" y="6217920"/>
            <a:ext cx="2743200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6"/>
          <p:cNvSpPr txBox="1"/>
          <p:nvPr>
            <p:ph idx="11" type="ftr"/>
          </p:nvPr>
        </p:nvSpPr>
        <p:spPr>
          <a:xfrm>
            <a:off x="3767328" y="6217920"/>
            <a:ext cx="7196328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6"/>
          <p:cNvSpPr txBox="1"/>
          <p:nvPr>
            <p:ph idx="12" type="sldNum"/>
          </p:nvPr>
        </p:nvSpPr>
        <p:spPr>
          <a:xfrm>
            <a:off x="11503152" y="-18288"/>
            <a:ext cx="685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7"/>
          <p:cNvSpPr/>
          <p:nvPr/>
        </p:nvSpPr>
        <p:spPr>
          <a:xfrm>
            <a:off x="0" y="685800"/>
            <a:ext cx="11494008" cy="5486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17"/>
          <p:cNvSpPr txBox="1"/>
          <p:nvPr>
            <p:ph type="title"/>
          </p:nvPr>
        </p:nvSpPr>
        <p:spPr>
          <a:xfrm>
            <a:off x="420624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Arial"/>
              <a:buNone/>
              <a:defRPr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7"/>
          <p:cNvSpPr txBox="1"/>
          <p:nvPr>
            <p:ph idx="1" type="body"/>
          </p:nvPr>
        </p:nvSpPr>
        <p:spPr>
          <a:xfrm>
            <a:off x="420624" y="1825625"/>
            <a:ext cx="5181600" cy="42063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Char char="⬩"/>
              <a:defRPr/>
            </a:lvl1pPr>
            <a:lvl2pPr indent="-3556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000"/>
              <a:buChar char="⬩"/>
              <a:defRPr/>
            </a:lvl2pPr>
            <a:lvl3pPr indent="-3429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⬩"/>
              <a:defRPr/>
            </a:lvl3pPr>
            <a:lvl4pPr indent="-3302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Char char="⬩"/>
              <a:defRPr/>
            </a:lvl4pPr>
            <a:lvl5pPr indent="-3175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⬩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17"/>
          <p:cNvSpPr txBox="1"/>
          <p:nvPr>
            <p:ph idx="2" type="body"/>
          </p:nvPr>
        </p:nvSpPr>
        <p:spPr>
          <a:xfrm>
            <a:off x="5756178" y="1825625"/>
            <a:ext cx="5180046" cy="42063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Noto Sans Symbols"/>
              <a:buChar char="⬩"/>
              <a:defRPr/>
            </a:lvl1pPr>
            <a:lvl2pPr indent="-3556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000"/>
              <a:buFont typeface="Noto Sans Symbols"/>
              <a:buChar char="⬩"/>
              <a:defRPr/>
            </a:lvl2pPr>
            <a:lvl3pPr indent="-3429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Noto Sans Symbols"/>
              <a:buChar char="⬩"/>
              <a:defRPr/>
            </a:lvl3pPr>
            <a:lvl4pPr indent="-3302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Font typeface="Noto Sans Symbols"/>
              <a:buChar char="⬩"/>
              <a:defRPr/>
            </a:lvl4pPr>
            <a:lvl5pPr indent="-3175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Font typeface="Noto Sans Symbols"/>
              <a:buChar char="⬩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7"/>
          <p:cNvSpPr txBox="1"/>
          <p:nvPr>
            <p:ph idx="10" type="dt"/>
          </p:nvPr>
        </p:nvSpPr>
        <p:spPr>
          <a:xfrm>
            <a:off x="420624" y="6217920"/>
            <a:ext cx="2743200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7"/>
          <p:cNvSpPr txBox="1"/>
          <p:nvPr>
            <p:ph idx="11" type="ftr"/>
          </p:nvPr>
        </p:nvSpPr>
        <p:spPr>
          <a:xfrm>
            <a:off x="3767328" y="6217920"/>
            <a:ext cx="7196328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7"/>
          <p:cNvSpPr txBox="1"/>
          <p:nvPr>
            <p:ph idx="12" type="sldNum"/>
          </p:nvPr>
        </p:nvSpPr>
        <p:spPr>
          <a:xfrm>
            <a:off x="11503152" y="-18288"/>
            <a:ext cx="685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8"/>
          <p:cNvSpPr/>
          <p:nvPr/>
        </p:nvSpPr>
        <p:spPr>
          <a:xfrm>
            <a:off x="0" y="685800"/>
            <a:ext cx="11494008" cy="5486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18"/>
          <p:cNvSpPr txBox="1"/>
          <p:nvPr>
            <p:ph type="title"/>
          </p:nvPr>
        </p:nvSpPr>
        <p:spPr>
          <a:xfrm>
            <a:off x="42217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Arial"/>
              <a:buNone/>
              <a:defRPr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8"/>
          <p:cNvSpPr txBox="1"/>
          <p:nvPr>
            <p:ph idx="1" type="body"/>
          </p:nvPr>
        </p:nvSpPr>
        <p:spPr>
          <a:xfrm>
            <a:off x="42217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200"/>
              <a:buNone/>
              <a:defRPr b="0" sz="3200"/>
            </a:lvl1pPr>
            <a:lvl2pPr indent="-2286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18"/>
          <p:cNvSpPr txBox="1"/>
          <p:nvPr>
            <p:ph idx="2" type="body"/>
          </p:nvPr>
        </p:nvSpPr>
        <p:spPr>
          <a:xfrm>
            <a:off x="422178" y="2505075"/>
            <a:ext cx="5157787" cy="35269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Char char="⬩"/>
              <a:defRPr sz="2400"/>
            </a:lvl1pPr>
            <a:lvl2pPr indent="-3683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200"/>
              <a:buChar char="⬩"/>
              <a:defRPr sz="2200"/>
            </a:lvl2pPr>
            <a:lvl3pPr indent="-3429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⬩"/>
              <a:defRPr/>
            </a:lvl3pPr>
            <a:lvl4pPr indent="-3429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⬩"/>
              <a:defRPr/>
            </a:lvl4pPr>
            <a:lvl5pPr indent="-3429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⬩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0" name="Google Shape;50;p18"/>
          <p:cNvSpPr txBox="1"/>
          <p:nvPr>
            <p:ph idx="3" type="body"/>
          </p:nvPr>
        </p:nvSpPr>
        <p:spPr>
          <a:xfrm>
            <a:off x="575459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200"/>
              <a:buNone/>
              <a:defRPr b="0" sz="3200"/>
            </a:lvl1pPr>
            <a:lvl2pPr indent="-2286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1" name="Google Shape;51;p18"/>
          <p:cNvSpPr txBox="1"/>
          <p:nvPr>
            <p:ph idx="4" type="body"/>
          </p:nvPr>
        </p:nvSpPr>
        <p:spPr>
          <a:xfrm>
            <a:off x="5754590" y="2505075"/>
            <a:ext cx="5183188" cy="35269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Char char="⬩"/>
              <a:defRPr sz="2400"/>
            </a:lvl1pPr>
            <a:lvl2pPr indent="-3683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200"/>
              <a:buChar char="⬩"/>
              <a:defRPr sz="2200"/>
            </a:lvl2pPr>
            <a:lvl3pPr indent="-3429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⬩"/>
              <a:defRPr/>
            </a:lvl3pPr>
            <a:lvl4pPr indent="-3429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⬩"/>
              <a:defRPr/>
            </a:lvl4pPr>
            <a:lvl5pPr indent="-3429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⬩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0" type="dt"/>
          </p:nvPr>
        </p:nvSpPr>
        <p:spPr>
          <a:xfrm>
            <a:off x="420624" y="6217920"/>
            <a:ext cx="2743200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1" type="ftr"/>
          </p:nvPr>
        </p:nvSpPr>
        <p:spPr>
          <a:xfrm>
            <a:off x="3767328" y="6217920"/>
            <a:ext cx="7196328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8"/>
          <p:cNvSpPr txBox="1"/>
          <p:nvPr>
            <p:ph idx="12" type="sldNum"/>
          </p:nvPr>
        </p:nvSpPr>
        <p:spPr>
          <a:xfrm>
            <a:off x="11503152" y="-18288"/>
            <a:ext cx="685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9"/>
          <p:cNvSpPr txBox="1"/>
          <p:nvPr>
            <p:ph type="title"/>
          </p:nvPr>
        </p:nvSpPr>
        <p:spPr>
          <a:xfrm>
            <a:off x="420624" y="93830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Arial"/>
              <a:buNone/>
              <a:defRPr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9"/>
          <p:cNvSpPr txBox="1"/>
          <p:nvPr>
            <p:ph idx="10" type="dt"/>
          </p:nvPr>
        </p:nvSpPr>
        <p:spPr>
          <a:xfrm>
            <a:off x="420624" y="6217920"/>
            <a:ext cx="2743200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19"/>
          <p:cNvSpPr txBox="1"/>
          <p:nvPr>
            <p:ph idx="11" type="ftr"/>
          </p:nvPr>
        </p:nvSpPr>
        <p:spPr>
          <a:xfrm>
            <a:off x="3767328" y="6217920"/>
            <a:ext cx="7196328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2" type="sldNum"/>
          </p:nvPr>
        </p:nvSpPr>
        <p:spPr>
          <a:xfrm>
            <a:off x="11503152" y="-18288"/>
            <a:ext cx="685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2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lt2">
              <a:alpha val="4431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20"/>
          <p:cNvSpPr txBox="1"/>
          <p:nvPr>
            <p:ph idx="10" type="dt"/>
          </p:nvPr>
        </p:nvSpPr>
        <p:spPr>
          <a:xfrm>
            <a:off x="420624" y="6217920"/>
            <a:ext cx="2743200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20"/>
          <p:cNvSpPr txBox="1"/>
          <p:nvPr>
            <p:ph idx="11" type="ftr"/>
          </p:nvPr>
        </p:nvSpPr>
        <p:spPr>
          <a:xfrm>
            <a:off x="3767328" y="6217920"/>
            <a:ext cx="7196328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20"/>
          <p:cNvSpPr txBox="1"/>
          <p:nvPr>
            <p:ph idx="12" type="sldNum"/>
          </p:nvPr>
        </p:nvSpPr>
        <p:spPr>
          <a:xfrm>
            <a:off x="11503152" y="-18288"/>
            <a:ext cx="685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1"/>
          <p:cNvSpPr txBox="1"/>
          <p:nvPr>
            <p:ph type="title"/>
          </p:nvPr>
        </p:nvSpPr>
        <p:spPr>
          <a:xfrm>
            <a:off x="420624" y="457200"/>
            <a:ext cx="1051242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Arial"/>
              <a:buNone/>
              <a:defRPr sz="5200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21"/>
          <p:cNvSpPr txBox="1"/>
          <p:nvPr>
            <p:ph idx="1" type="body"/>
          </p:nvPr>
        </p:nvSpPr>
        <p:spPr>
          <a:xfrm>
            <a:off x="4782830" y="2199340"/>
            <a:ext cx="6172200" cy="36617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Char char="⬩"/>
              <a:defRPr sz="2400"/>
            </a:lvl1pPr>
            <a:lvl2pPr indent="-3683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200"/>
              <a:buChar char="⬩"/>
              <a:defRPr sz="2200"/>
            </a:lvl2pPr>
            <a:lvl3pPr indent="-3556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000"/>
              <a:buChar char="⬩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⬩"/>
              <a:defRPr sz="1800"/>
            </a:lvl4pPr>
            <a:lvl5pPr indent="-3302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Char char="⬩"/>
              <a:defRPr sz="16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9" name="Google Shape;69;p21"/>
          <p:cNvSpPr txBox="1"/>
          <p:nvPr>
            <p:ph idx="2" type="body"/>
          </p:nvPr>
        </p:nvSpPr>
        <p:spPr>
          <a:xfrm>
            <a:off x="420624" y="2199340"/>
            <a:ext cx="3932237" cy="36696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  <a:defRPr sz="2200"/>
            </a:lvl1pPr>
            <a:lvl2pPr indent="-2286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indent="-2286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3pPr>
            <a:lvl4pPr indent="-2286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4pPr>
            <a:lvl5pPr indent="-2286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0" name="Google Shape;70;p21"/>
          <p:cNvSpPr txBox="1"/>
          <p:nvPr>
            <p:ph idx="10" type="dt"/>
          </p:nvPr>
        </p:nvSpPr>
        <p:spPr>
          <a:xfrm>
            <a:off x="420624" y="6217920"/>
            <a:ext cx="2743200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1" type="ftr"/>
          </p:nvPr>
        </p:nvSpPr>
        <p:spPr>
          <a:xfrm>
            <a:off x="3767328" y="6217920"/>
            <a:ext cx="7196328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2" type="sldNum"/>
          </p:nvPr>
        </p:nvSpPr>
        <p:spPr>
          <a:xfrm>
            <a:off x="11503152" y="-18288"/>
            <a:ext cx="685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2"/>
          <p:cNvSpPr txBox="1"/>
          <p:nvPr>
            <p:ph type="title"/>
          </p:nvPr>
        </p:nvSpPr>
        <p:spPr>
          <a:xfrm>
            <a:off x="420624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  <a:defRPr sz="4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22"/>
          <p:cNvSpPr/>
          <p:nvPr>
            <p:ph idx="2" type="pic"/>
          </p:nvPr>
        </p:nvSpPr>
        <p:spPr>
          <a:xfrm>
            <a:off x="4781276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6" name="Google Shape;76;p22"/>
          <p:cNvSpPr txBox="1"/>
          <p:nvPr>
            <p:ph idx="1" type="body"/>
          </p:nvPr>
        </p:nvSpPr>
        <p:spPr>
          <a:xfrm>
            <a:off x="420624" y="2199340"/>
            <a:ext cx="3932237" cy="36696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  <a:defRPr sz="2200"/>
            </a:lvl1pPr>
            <a:lvl2pPr indent="-2286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indent="-2286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3pPr>
            <a:lvl4pPr indent="-2286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4pPr>
            <a:lvl5pPr indent="-2286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420624" y="6217920"/>
            <a:ext cx="2743200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3767328" y="6217920"/>
            <a:ext cx="7196328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11503152" y="-18288"/>
            <a:ext cx="685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3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lt2">
              <a:alpha val="4431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13"/>
          <p:cNvSpPr/>
          <p:nvPr/>
        </p:nvSpPr>
        <p:spPr>
          <a:xfrm>
            <a:off x="1446276" y="685800"/>
            <a:ext cx="10744200" cy="5486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descr="Tag=AccentColor&#10;Flavor=Light&#10;Target=Line" id="12" name="Google Shape;12;p13"/>
          <p:cNvCxnSpPr/>
          <p:nvPr/>
        </p:nvCxnSpPr>
        <p:spPr>
          <a:xfrm rot="10800000">
            <a:off x="11496184" y="5610"/>
            <a:ext cx="0" cy="6858000"/>
          </a:xfrm>
          <a:prstGeom prst="straightConnector1">
            <a:avLst/>
          </a:prstGeom>
          <a:noFill/>
          <a:ln cap="rnd" cmpd="sng" w="9525">
            <a:solidFill>
              <a:schemeClr val="accent1"/>
            </a:solidFill>
            <a:prstDash val="dash"/>
            <a:miter lim="800000"/>
            <a:headEnd len="sm" w="sm" type="none"/>
            <a:tailEnd len="sm" w="sm" type="none"/>
          </a:ln>
        </p:spPr>
      </p:cxnSp>
      <p:cxnSp>
        <p:nvCxnSpPr>
          <p:cNvPr descr="Tag=AccentColor&#10;Flavor=Light&#10;Target=Line" id="13" name="Google Shape;13;p13"/>
          <p:cNvCxnSpPr/>
          <p:nvPr/>
        </p:nvCxnSpPr>
        <p:spPr>
          <a:xfrm>
            <a:off x="1524" y="6172200"/>
            <a:ext cx="12192000" cy="0"/>
          </a:xfrm>
          <a:prstGeom prst="straightConnector1">
            <a:avLst/>
          </a:prstGeom>
          <a:noFill/>
          <a:ln cap="rnd" cmpd="sng" w="9525">
            <a:solidFill>
              <a:schemeClr val="accent1"/>
            </a:solidFill>
            <a:prstDash val="dash"/>
            <a:miter lim="800000"/>
            <a:headEnd len="sm" w="sm" type="none"/>
            <a:tailEnd len="sm" w="sm" type="none"/>
          </a:ln>
        </p:spPr>
      </p:cxnSp>
      <p:sp>
        <p:nvSpPr>
          <p:cNvPr id="14" name="Google Shape;14;p13"/>
          <p:cNvSpPr txBox="1"/>
          <p:nvPr>
            <p:ph type="title"/>
          </p:nvPr>
        </p:nvSpPr>
        <p:spPr>
          <a:xfrm>
            <a:off x="420624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13"/>
          <p:cNvSpPr txBox="1"/>
          <p:nvPr>
            <p:ph idx="1" type="body"/>
          </p:nvPr>
        </p:nvSpPr>
        <p:spPr>
          <a:xfrm>
            <a:off x="420624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Noto Sans Symbols"/>
              <a:buChar char="⬩"/>
              <a:defRPr b="0" i="0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Noto Sans Symbols"/>
              <a:buChar char="⬩"/>
              <a:defRPr b="0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Noto Sans Symbols"/>
              <a:buChar char="⬩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Noto Sans Symbols"/>
              <a:buChar char="⬩"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oto Sans Symbols"/>
              <a:buChar char="⬩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" name="Google Shape;16;p13"/>
          <p:cNvSpPr txBox="1"/>
          <p:nvPr>
            <p:ph idx="10" type="dt"/>
          </p:nvPr>
        </p:nvSpPr>
        <p:spPr>
          <a:xfrm>
            <a:off x="420624" y="6217920"/>
            <a:ext cx="2743200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p13"/>
          <p:cNvSpPr txBox="1"/>
          <p:nvPr>
            <p:ph idx="11" type="ftr"/>
          </p:nvPr>
        </p:nvSpPr>
        <p:spPr>
          <a:xfrm>
            <a:off x="3767328" y="6217920"/>
            <a:ext cx="7196328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Google Shape;18;p13"/>
          <p:cNvSpPr txBox="1"/>
          <p:nvPr>
            <p:ph idx="12" type="sldNum"/>
          </p:nvPr>
        </p:nvSpPr>
        <p:spPr>
          <a:xfrm>
            <a:off x="11503152" y="-18288"/>
            <a:ext cx="685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Relationship Id="rId4" Type="http://schemas.openxmlformats.org/officeDocument/2006/relationships/image" Target="../media/image1.png"/><Relationship Id="rId5" Type="http://schemas.openxmlformats.org/officeDocument/2006/relationships/image" Target="../media/image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://www.youtube.com/watch?v=L0rCkmRaEcA" TargetMode="External"/><Relationship Id="rId4" Type="http://schemas.openxmlformats.org/officeDocument/2006/relationships/image" Target="../media/image10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5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5" Type="http://schemas.openxmlformats.org/officeDocument/2006/relationships/image" Target="../media/image19.png"/><Relationship Id="rId6" Type="http://schemas.openxmlformats.org/officeDocument/2006/relationships/image" Target="../media/image13.png"/><Relationship Id="rId7" Type="http://schemas.openxmlformats.org/officeDocument/2006/relationships/image" Target="../media/image12.png"/><Relationship Id="rId8" Type="http://schemas.openxmlformats.org/officeDocument/2006/relationships/image" Target="../media/image2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://www.youtube.com/watch?v=Q6fDOW_fp7Y" TargetMode="External"/><Relationship Id="rId4" Type="http://schemas.openxmlformats.org/officeDocument/2006/relationships/image" Target="../media/image24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://www.youtube.com/watch?v=UY9V37dAoIo" TargetMode="External"/><Relationship Id="rId4" Type="http://schemas.openxmlformats.org/officeDocument/2006/relationships/image" Target="../media/image25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://www.youtube.com/watch?v=5_LBEZ9BLew" TargetMode="External"/><Relationship Id="rId4" Type="http://schemas.openxmlformats.org/officeDocument/2006/relationships/image" Target="../media/image23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Relationship Id="rId4" Type="http://schemas.openxmlformats.org/officeDocument/2006/relationships/image" Target="../media/image6.png"/><Relationship Id="rId5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png"/><Relationship Id="rId4" Type="http://schemas.openxmlformats.org/officeDocument/2006/relationships/image" Target="../media/image16.png"/><Relationship Id="rId5" Type="http://schemas.openxmlformats.org/officeDocument/2006/relationships/image" Target="../media/image2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www.espanje.nl/typisch-spaans-la-sobremesa/" TargetMode="Externa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1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lt2">
              <a:alpha val="34509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1"/>
          <p:cNvSpPr/>
          <p:nvPr/>
        </p:nvSpPr>
        <p:spPr>
          <a:xfrm>
            <a:off x="1449326" y="685800"/>
            <a:ext cx="10744200" cy="5486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1"/>
          <p:cNvSpPr txBox="1"/>
          <p:nvPr>
            <p:ph type="ctrTitle"/>
          </p:nvPr>
        </p:nvSpPr>
        <p:spPr>
          <a:xfrm>
            <a:off x="5790365" y="275117"/>
            <a:ext cx="5499600" cy="296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</a:pPr>
            <a:r>
              <a:rPr b="1" lang="fr-FR" sz="3600">
                <a:latin typeface="Open Sans"/>
                <a:ea typeface="Open Sans"/>
                <a:cs typeface="Open Sans"/>
                <a:sym typeface="Open Sans"/>
              </a:rPr>
              <a:t>Projectgroep burgerschap</a:t>
            </a:r>
            <a:endParaRPr b="1" sz="36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4" name="Google Shape;104;p1"/>
          <p:cNvSpPr txBox="1"/>
          <p:nvPr>
            <p:ph idx="1" type="subTitle"/>
          </p:nvPr>
        </p:nvSpPr>
        <p:spPr>
          <a:xfrm>
            <a:off x="5779175" y="3873625"/>
            <a:ext cx="4711800" cy="77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55000" lnSpcReduction="20000"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57142"/>
              <a:buNone/>
            </a:pPr>
            <a:r>
              <a:rPr lang="fr-FR" sz="4200">
                <a:latin typeface="Open Sans"/>
                <a:ea typeface="Open Sans"/>
                <a:cs typeface="Open Sans"/>
                <a:sym typeface="Open Sans"/>
              </a:rPr>
              <a:t>“</a:t>
            </a:r>
            <a:r>
              <a:rPr lang="fr-FR" sz="4200">
                <a:latin typeface="Open Sans"/>
                <a:ea typeface="Open Sans"/>
                <a:cs typeface="Open Sans"/>
                <a:sym typeface="Open Sans"/>
              </a:rPr>
              <a:t>La familia latina”</a:t>
            </a:r>
            <a:endParaRPr sz="42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57142"/>
              <a:buNone/>
            </a:pPr>
            <a:r>
              <a:t/>
            </a:r>
            <a:endParaRPr sz="4200"/>
          </a:p>
        </p:txBody>
      </p:sp>
      <p:cxnSp>
        <p:nvCxnSpPr>
          <p:cNvPr id="105" name="Google Shape;105;p1"/>
          <p:cNvCxnSpPr/>
          <p:nvPr/>
        </p:nvCxnSpPr>
        <p:spPr>
          <a:xfrm rot="10800000">
            <a:off x="11496184" y="5610"/>
            <a:ext cx="0" cy="6858000"/>
          </a:xfrm>
          <a:prstGeom prst="straightConnector1">
            <a:avLst/>
          </a:prstGeom>
          <a:noFill/>
          <a:ln cap="rnd" cmpd="sng" w="9525">
            <a:solidFill>
              <a:srgbClr val="D14F46"/>
            </a:solidFill>
            <a:prstDash val="dash"/>
            <a:miter lim="800000"/>
            <a:headEnd len="sm" w="sm" type="none"/>
            <a:tailEnd len="sm" w="sm" type="none"/>
          </a:ln>
        </p:spPr>
      </p:cxnSp>
      <p:cxnSp>
        <p:nvCxnSpPr>
          <p:cNvPr id="106" name="Google Shape;106;p1"/>
          <p:cNvCxnSpPr/>
          <p:nvPr/>
        </p:nvCxnSpPr>
        <p:spPr>
          <a:xfrm>
            <a:off x="1524" y="6172200"/>
            <a:ext cx="12192000" cy="0"/>
          </a:xfrm>
          <a:prstGeom prst="straightConnector1">
            <a:avLst/>
          </a:prstGeom>
          <a:noFill/>
          <a:ln cap="rnd" cmpd="sng" w="9525">
            <a:solidFill>
              <a:srgbClr val="D14F46"/>
            </a:solidFill>
            <a:prstDash val="dash"/>
            <a:miter lim="800000"/>
            <a:headEnd len="sm" w="sm" type="none"/>
            <a:tailEnd len="sm" w="sm" type="none"/>
          </a:ln>
        </p:spPr>
      </p:cxnSp>
      <p:sp>
        <p:nvSpPr>
          <p:cNvPr id="107" name="Google Shape;107;p1"/>
          <p:cNvSpPr/>
          <p:nvPr/>
        </p:nvSpPr>
        <p:spPr>
          <a:xfrm rot="10800000">
            <a:off x="1549" y="685800"/>
            <a:ext cx="687300" cy="5486400"/>
          </a:xfrm>
          <a:prstGeom prst="rect">
            <a:avLst/>
          </a:prstGeom>
          <a:solidFill>
            <a:srgbClr val="D14F46">
              <a:alpha val="2431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Afbeelding met tekst, Lettertype, Graphics, logo&#10;&#10;Door AI gegenereerde inhoud is mogelijk onjuist." id="108" name="Google Shape;108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8850" y="4720150"/>
            <a:ext cx="4334474" cy="14520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Verbindingen met effen opvulling" id="109" name="Google Shape;109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669650" y="1323951"/>
            <a:ext cx="1613975" cy="1613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0000" y="1027820"/>
            <a:ext cx="5021774" cy="3345676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366b2134894_0_190"/>
          <p:cNvSpPr txBox="1"/>
          <p:nvPr>
            <p:ph type="title"/>
          </p:nvPr>
        </p:nvSpPr>
        <p:spPr>
          <a:xfrm>
            <a:off x="420624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>
                <a:latin typeface="Open Sans"/>
                <a:ea typeface="Open Sans"/>
                <a:cs typeface="Open Sans"/>
                <a:sym typeface="Open Sans"/>
              </a:rPr>
              <a:t>La sobremesa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7" name="Google Shape;197;g366b2134894_0_190"/>
          <p:cNvSpPr txBox="1"/>
          <p:nvPr>
            <p:ph idx="1" type="body"/>
          </p:nvPr>
        </p:nvSpPr>
        <p:spPr>
          <a:xfrm>
            <a:off x="7260824" y="1825625"/>
            <a:ext cx="3675300" cy="4206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fr-FR">
                <a:latin typeface="Open Sans"/>
                <a:ea typeface="Open Sans"/>
                <a:cs typeface="Open Sans"/>
                <a:sym typeface="Open Sans"/>
              </a:rPr>
              <a:t>Según la chica: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fr-FR">
                <a:latin typeface="Open Sans"/>
                <a:ea typeface="Open Sans"/>
                <a:cs typeface="Open Sans"/>
                <a:sym typeface="Open Sans"/>
              </a:rPr>
              <a:t>¿Cuándo se hace la sobremesa?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fr-FR">
                <a:latin typeface="Open Sans"/>
                <a:ea typeface="Open Sans"/>
                <a:cs typeface="Open Sans"/>
                <a:sym typeface="Open Sans"/>
              </a:rPr>
              <a:t>¿Para qué se hace la sobremesa?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8" name="Google Shape;198;g366b2134894_0_190"/>
          <p:cNvSpPr txBox="1"/>
          <p:nvPr>
            <p:ph idx="12" type="sldNum"/>
          </p:nvPr>
        </p:nvSpPr>
        <p:spPr>
          <a:xfrm>
            <a:off x="11503152" y="-18288"/>
            <a:ext cx="685800" cy="685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pic>
        <p:nvPicPr>
          <p:cNvPr descr="La palabra es... ¡sobremesa! ¿Por qué crees que nuestra profesora Julia la ha elegido? ¡Descubre en el vídeo! &#10;&#10;The word is... sobremesa! Why do you think our teacher Julia has chosen it? Find out in the video!&#10;&#10;#shorts #shorts_" id="199" name="Google Shape;199;g366b2134894_0_190" title="La palabra es... ¡Sobremesa! #spanish #vocabulary #barcelona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" y="1843225"/>
            <a:ext cx="6239825" cy="350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366b2134894_0_159"/>
          <p:cNvSpPr txBox="1"/>
          <p:nvPr>
            <p:ph type="ctrTitle"/>
          </p:nvPr>
        </p:nvSpPr>
        <p:spPr>
          <a:xfrm>
            <a:off x="2024975" y="1330427"/>
            <a:ext cx="8489100" cy="18648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>
                <a:latin typeface="Open Sans"/>
                <a:ea typeface="Open Sans"/>
                <a:cs typeface="Open Sans"/>
                <a:sym typeface="Open Sans"/>
              </a:rPr>
              <a:t>La familia de los famosos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06" name="Google Shape;206;g366b2134894_0_159"/>
          <p:cNvSpPr txBox="1"/>
          <p:nvPr>
            <p:ph idx="12" type="sldNum"/>
          </p:nvPr>
        </p:nvSpPr>
        <p:spPr>
          <a:xfrm>
            <a:off x="11503152" y="-18288"/>
            <a:ext cx="685800" cy="685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207" name="Google Shape;207;g366b2134894_0_159"/>
          <p:cNvSpPr txBox="1"/>
          <p:nvPr/>
        </p:nvSpPr>
        <p:spPr>
          <a:xfrm>
            <a:off x="2003675" y="3681475"/>
            <a:ext cx="8531700" cy="26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000">
                <a:solidFill>
                  <a:schemeClr val="dk1"/>
                </a:solidFill>
              </a:rPr>
              <a:t> </a:t>
            </a:r>
            <a:r>
              <a:rPr b="1" lang="fr-FR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Can-do statements (gericht op luisteren en cultuur):</a:t>
            </a:r>
            <a:endParaRPr b="1" sz="16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Char char="●"/>
            </a:pPr>
            <a:r>
              <a:rPr lang="fr-FR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Kan vertrouwde woorden en zinnen herkennen in video’s.</a:t>
            </a:r>
            <a:endParaRPr sz="16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Char char="●"/>
            </a:pPr>
            <a:r>
              <a:rPr lang="fr-FR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Kan het hoofdonderwerp van een video herkennen met behulp van beelden en voorkennis.</a:t>
            </a:r>
            <a:endParaRPr sz="16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Char char="●"/>
            </a:pPr>
            <a:r>
              <a:rPr lang="fr-FR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Kan gezinsvormen herkennen en vergelijken.</a:t>
            </a:r>
            <a:br>
              <a:rPr lang="fr-FR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</a:br>
            <a:endParaRPr sz="3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366b2134894_0_198"/>
          <p:cNvSpPr txBox="1"/>
          <p:nvPr>
            <p:ph type="title"/>
          </p:nvPr>
        </p:nvSpPr>
        <p:spPr>
          <a:xfrm>
            <a:off x="405799" y="79206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>
                <a:latin typeface="Open Sans"/>
                <a:ea typeface="Open Sans"/>
                <a:cs typeface="Open Sans"/>
                <a:sym typeface="Open Sans"/>
              </a:rPr>
              <a:t>Famosos latinos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14" name="Google Shape;214;g366b2134894_0_198"/>
          <p:cNvSpPr txBox="1"/>
          <p:nvPr>
            <p:ph idx="12" type="sldNum"/>
          </p:nvPr>
        </p:nvSpPr>
        <p:spPr>
          <a:xfrm>
            <a:off x="11503152" y="-18288"/>
            <a:ext cx="685800" cy="685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pic>
        <p:nvPicPr>
          <p:cNvPr id="215" name="Google Shape;215;g366b2134894_0_198"/>
          <p:cNvPicPr preferRelativeResize="0"/>
          <p:nvPr/>
        </p:nvPicPr>
        <p:blipFill rotWithShape="1">
          <a:blip r:embed="rId3">
            <a:alphaModFix/>
          </a:blip>
          <a:srcRect b="0" l="11047" r="0" t="0"/>
          <a:stretch/>
        </p:blipFill>
        <p:spPr>
          <a:xfrm>
            <a:off x="167200" y="1273400"/>
            <a:ext cx="4283201" cy="3210075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g366b2134894_0_198"/>
          <p:cNvSpPr txBox="1"/>
          <p:nvPr/>
        </p:nvSpPr>
        <p:spPr>
          <a:xfrm>
            <a:off x="1144725" y="4703525"/>
            <a:ext cx="2355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>
                <a:solidFill>
                  <a:schemeClr val="dk2"/>
                </a:solidFill>
              </a:rPr>
              <a:t>Pedro Pascal</a:t>
            </a:r>
            <a:endParaRPr sz="2400">
              <a:solidFill>
                <a:schemeClr val="dk2"/>
              </a:solidFill>
            </a:endParaRPr>
          </a:p>
        </p:txBody>
      </p:sp>
      <p:pic>
        <p:nvPicPr>
          <p:cNvPr id="217" name="Google Shape;217;g366b2134894_0_19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19100" y="1197200"/>
            <a:ext cx="3313749" cy="3313749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g366b2134894_0_198"/>
          <p:cNvSpPr txBox="1"/>
          <p:nvPr/>
        </p:nvSpPr>
        <p:spPr>
          <a:xfrm>
            <a:off x="5850700" y="4703525"/>
            <a:ext cx="1432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>
                <a:solidFill>
                  <a:schemeClr val="dk2"/>
                </a:solidFill>
              </a:rPr>
              <a:t>Shakira</a:t>
            </a:r>
            <a:endParaRPr sz="2400">
              <a:solidFill>
                <a:schemeClr val="dk2"/>
              </a:solidFill>
            </a:endParaRPr>
          </a:p>
        </p:txBody>
      </p:sp>
      <p:pic>
        <p:nvPicPr>
          <p:cNvPr id="219" name="Google Shape;219;g366b2134894_0_19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662152" y="816200"/>
            <a:ext cx="2489449" cy="3735101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g366b2134894_0_198"/>
          <p:cNvSpPr txBox="1"/>
          <p:nvPr/>
        </p:nvSpPr>
        <p:spPr>
          <a:xfrm>
            <a:off x="8973900" y="4639288"/>
            <a:ext cx="2287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>
                <a:solidFill>
                  <a:schemeClr val="dk2"/>
                </a:solidFill>
              </a:rPr>
              <a:t>Eva Longoria</a:t>
            </a:r>
            <a:endParaRPr sz="2400">
              <a:solidFill>
                <a:schemeClr val="dk2"/>
              </a:solidFill>
            </a:endParaRPr>
          </a:p>
        </p:txBody>
      </p:sp>
      <p:pic>
        <p:nvPicPr>
          <p:cNvPr id="221" name="Google Shape;221;g366b2134894_0_19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227023" y="5261298"/>
            <a:ext cx="2155825" cy="1434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g366b2134894_0_19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512950" y="5227999"/>
            <a:ext cx="2155825" cy="144009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g366b2134894_0_19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546300" y="5222500"/>
            <a:ext cx="1962325" cy="1440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g366b2134894_0_19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9914725" y="5205175"/>
            <a:ext cx="1962325" cy="144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66b2134894_0_120"/>
          <p:cNvSpPr txBox="1"/>
          <p:nvPr>
            <p:ph idx="12" type="sldNum"/>
          </p:nvPr>
        </p:nvSpPr>
        <p:spPr>
          <a:xfrm>
            <a:off x="11503152" y="-18288"/>
            <a:ext cx="685800" cy="685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231" name="Google Shape;231;g366b2134894_0_120"/>
          <p:cNvSpPr txBox="1"/>
          <p:nvPr/>
        </p:nvSpPr>
        <p:spPr>
          <a:xfrm>
            <a:off x="6574400" y="1610100"/>
            <a:ext cx="5639400" cy="48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Na het kijken:</a:t>
            </a:r>
            <a:endParaRPr sz="24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Open Sans"/>
              <a:buChar char="●"/>
            </a:pPr>
            <a:r>
              <a:rPr lang="fr-FR" sz="24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D</a:t>
            </a:r>
            <a:r>
              <a:rPr lang="fr-FR" sz="24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enk je dat Pedro Pascal een goede relatie met zijn vader heeft? Waarom?</a:t>
            </a:r>
            <a:endParaRPr sz="24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Open Sans"/>
              <a:buChar char="●"/>
            </a:pPr>
            <a:r>
              <a:rPr lang="fr-FR" sz="24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Waarom denk je dat Pedro Pascal het gesprek met zijn vader afbreekt met de zin "That’s a wrap!”!"?</a:t>
            </a:r>
            <a:endParaRPr sz="24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2"/>
              </a:solidFill>
            </a:endParaRPr>
          </a:p>
        </p:txBody>
      </p:sp>
      <p:sp>
        <p:nvSpPr>
          <p:cNvPr id="232" name="Google Shape;232;g366b2134894_0_120"/>
          <p:cNvSpPr txBox="1"/>
          <p:nvPr>
            <p:ph type="title"/>
          </p:nvPr>
        </p:nvSpPr>
        <p:spPr>
          <a:xfrm>
            <a:off x="616724" y="109131"/>
            <a:ext cx="10515600" cy="1325700"/>
          </a:xfrm>
          <a:prstGeom prst="rect">
            <a:avLst/>
          </a:prstGeom>
          <a:solidFill>
            <a:srgbClr val="1155CC"/>
          </a:solidFill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Pedro Pascal in gesprek met zijn vader</a:t>
            </a:r>
            <a:r>
              <a:rPr lang="fr-FR" sz="32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sz="60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33" name="Google Shape;233;g366b2134894_0_120" title="PADRE de PEDRO PASCAL lo REGAÑA EN VIVO y frente a BELLA RAMSEY en ENTREVISTA de THE LAST OF US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815818"/>
            <a:ext cx="6422000" cy="3612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366b2134894_0_131"/>
          <p:cNvSpPr txBox="1"/>
          <p:nvPr>
            <p:ph idx="12" type="sldNum"/>
          </p:nvPr>
        </p:nvSpPr>
        <p:spPr>
          <a:xfrm>
            <a:off x="11503152" y="-18288"/>
            <a:ext cx="685800" cy="685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240" name="Google Shape;240;g366b2134894_0_131"/>
          <p:cNvSpPr txBox="1"/>
          <p:nvPr/>
        </p:nvSpPr>
        <p:spPr>
          <a:xfrm>
            <a:off x="6574400" y="1610100"/>
            <a:ext cx="5639400" cy="565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Na het kijken:</a:t>
            </a:r>
            <a:endParaRPr sz="24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Open Sans"/>
              <a:buChar char="●"/>
            </a:pPr>
            <a:r>
              <a:rPr lang="fr-FR" sz="24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Denk je dat Shakira een goede band heeft met haar familie? Waarom?</a:t>
            </a:r>
            <a:endParaRPr sz="24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Open Sans"/>
              <a:buChar char="●"/>
            </a:pPr>
            <a:r>
              <a:rPr lang="fr-FR" sz="24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Welke uitingen van genegenheid toont Shakira aan haar moeder?</a:t>
            </a:r>
            <a:endParaRPr sz="24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Open Sans"/>
              <a:buChar char="●"/>
            </a:pPr>
            <a:r>
              <a:rPr lang="fr-FR" sz="24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Ben jij net zo liefdevol met jouw ouders als Shakira?</a:t>
            </a:r>
            <a:endParaRPr sz="24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Open Sans"/>
              <a:buChar char="●"/>
            </a:pPr>
            <a:r>
              <a:rPr lang="fr-FR" sz="24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Hoe toon jij genegenheid/liefde in je familie? En in Nederland?</a:t>
            </a:r>
            <a:endParaRPr sz="24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2"/>
              </a:solidFill>
            </a:endParaRPr>
          </a:p>
        </p:txBody>
      </p:sp>
      <p:sp>
        <p:nvSpPr>
          <p:cNvPr id="241" name="Google Shape;241;g366b2134894_0_131"/>
          <p:cNvSpPr txBox="1"/>
          <p:nvPr>
            <p:ph type="title"/>
          </p:nvPr>
        </p:nvSpPr>
        <p:spPr>
          <a:xfrm>
            <a:off x="616724" y="109131"/>
            <a:ext cx="10515600" cy="1325700"/>
          </a:xfrm>
          <a:prstGeom prst="rect">
            <a:avLst/>
          </a:prstGeom>
          <a:solidFill>
            <a:srgbClr val="FF0000"/>
          </a:solidFill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2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Shakira toont haar vader, moeder en zusje aan het begin van haar tournee in Hamburg.</a:t>
            </a:r>
            <a:endParaRPr sz="60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descr="Sigue las novedades de las celebrities, tendencia, todas nuestras noticias y mucho más en nuestro canal ¡HOLA!. &#10;&#10;¡Suscríbete! https://www.youtube.com/user/HolaTvES?sub_confirmation=1&#10;&#10;Para más información pásate por nuestra web: https://www.hola.com&#10;&#10;Síguenos en nuestras redes: &#10;Twitter: https://twitter.com/hola&#10;Instagram: https://www.instagram.com/holacom/&#10;Facebook: https://www.facebook.com/revistahola" id="242" name="Google Shape;242;g366b2134894_0_131" title="SHAKIRA con su familia, en el arranque de su gira mundial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750644"/>
            <a:ext cx="6288175" cy="353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366b2134894_0_109"/>
          <p:cNvSpPr txBox="1"/>
          <p:nvPr>
            <p:ph idx="12" type="sldNum"/>
          </p:nvPr>
        </p:nvSpPr>
        <p:spPr>
          <a:xfrm>
            <a:off x="11503152" y="-18288"/>
            <a:ext cx="685800" cy="685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pic>
        <p:nvPicPr>
          <p:cNvPr descr="Eva Longoria se sentía fea, prieta y criticada por su propia madre. Por años escuchó que no era tan importante o bella como sus hermanas, por lo que tomó una decisión que cambió su destino.&#10;&#10;¡Suscríbete y activa las notificaciones para que no te pierdas ningún video sobre las historias más inspiradoras de tus celebridades favoritas!&#10;&#10;#famosos #entretenimiento&#10;&#10;Síguenos en:&#10;INSTAGRAM: https://instagram.com/univisionfamosos&#10;FACEBOOK: https://www.facebook.com/univisionfamosos" id="249" name="Google Shape;249;g366b2134894_0_109" title="A Eva Longoria, la criticaba su madre: &quot;Prieta, fea&quot;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2300" y="1734300"/>
            <a:ext cx="6292100" cy="3539300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g366b2134894_0_109"/>
          <p:cNvSpPr txBox="1"/>
          <p:nvPr/>
        </p:nvSpPr>
        <p:spPr>
          <a:xfrm>
            <a:off x="6474650" y="1587225"/>
            <a:ext cx="5639400" cy="50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Tijdens het kijken:</a:t>
            </a:r>
            <a:endParaRPr sz="24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Open Sans"/>
              <a:buChar char="●"/>
            </a:pPr>
            <a:r>
              <a:rPr lang="fr-FR" sz="24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Hoe zijn haar zussen, en hoe is zij? </a:t>
            </a:r>
            <a:r>
              <a:rPr lang="fr-FR" sz="2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(0:20-0:35)</a:t>
            </a:r>
            <a:endParaRPr sz="2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Open Sans"/>
              <a:buChar char="●"/>
            </a:pPr>
            <a:r>
              <a:rPr lang="fr-FR" sz="24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Hoeveel zussen heeft Eva? </a:t>
            </a:r>
            <a:r>
              <a:rPr lang="fr-FR" sz="2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(0:40-0:45)</a:t>
            </a:r>
            <a:endParaRPr sz="33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Na het kijken:</a:t>
            </a:r>
            <a:endParaRPr sz="24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Open Sans"/>
              <a:buChar char="●"/>
            </a:pPr>
            <a:r>
              <a:rPr lang="fr-FR" sz="24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Denk je dat Eva een goede band met haar moeder heeft? Waarom?</a:t>
            </a:r>
            <a:endParaRPr sz="24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Open Sans"/>
              <a:buChar char="●"/>
            </a:pPr>
            <a:r>
              <a:rPr lang="fr-FR" sz="24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Herken je jezelf (of iemand anders) in Eva? Hoe?</a:t>
            </a:r>
            <a:endParaRPr sz="24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2"/>
              </a:solidFill>
            </a:endParaRPr>
          </a:p>
        </p:txBody>
      </p:sp>
      <p:sp>
        <p:nvSpPr>
          <p:cNvPr id="251" name="Google Shape;251;g366b2134894_0_109"/>
          <p:cNvSpPr txBox="1"/>
          <p:nvPr>
            <p:ph type="title"/>
          </p:nvPr>
        </p:nvSpPr>
        <p:spPr>
          <a:xfrm>
            <a:off x="616724" y="109131"/>
            <a:ext cx="10515600" cy="1325700"/>
          </a:xfrm>
          <a:prstGeom prst="rect">
            <a:avLst/>
          </a:prstGeom>
          <a:solidFill>
            <a:srgbClr val="FF00FF"/>
          </a:solidFill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32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Eva: Duister, lelijk en bekritiseerd door haar eigen moeder</a:t>
            </a:r>
            <a:endParaRPr sz="60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2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lt2">
              <a:alpha val="34509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2"/>
          <p:cNvSpPr/>
          <p:nvPr/>
        </p:nvSpPr>
        <p:spPr>
          <a:xfrm>
            <a:off x="1446276" y="685800"/>
            <a:ext cx="10744200" cy="5486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fbeelding met tekst, Lettertype, Graphics, logo&#10;&#10;Door AI gegenereerde inhoud is mogelijk onjuist." id="118" name="Google Shape;118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77065" y="5868828"/>
            <a:ext cx="2952750" cy="989172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2"/>
          <p:cNvSpPr/>
          <p:nvPr/>
        </p:nvSpPr>
        <p:spPr>
          <a:xfrm>
            <a:off x="4429817" y="665992"/>
            <a:ext cx="4319516" cy="6192009"/>
          </a:xfrm>
          <a:prstGeom prst="rect">
            <a:avLst/>
          </a:prstGeom>
          <a:solidFill>
            <a:srgbClr val="D14F46">
              <a:alpha val="2431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2"/>
          <p:cNvSpPr txBox="1"/>
          <p:nvPr>
            <p:ph type="ctrTitle"/>
          </p:nvPr>
        </p:nvSpPr>
        <p:spPr>
          <a:xfrm>
            <a:off x="3581734" y="30144"/>
            <a:ext cx="8079938" cy="230647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</a:pPr>
            <a:r>
              <a:rPr b="1" lang="fr-FR" sz="4800">
                <a:latin typeface="Open Sans"/>
                <a:ea typeface="Open Sans"/>
                <a:cs typeface="Open Sans"/>
                <a:sym typeface="Open Sans"/>
              </a:rPr>
              <a:t>Klas 1 – ERK-niveau A1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1" name="Google Shape;121;p2"/>
          <p:cNvSpPr txBox="1"/>
          <p:nvPr>
            <p:ph idx="1" type="subTitle"/>
          </p:nvPr>
        </p:nvSpPr>
        <p:spPr>
          <a:xfrm>
            <a:off x="1874091" y="2566991"/>
            <a:ext cx="8440769" cy="28672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fr-FR">
                <a:latin typeface="Open Sans"/>
                <a:ea typeface="Open Sans"/>
                <a:cs typeface="Open Sans"/>
                <a:sym typeface="Open Sans"/>
              </a:rPr>
              <a:t>La familia latina – </a:t>
            </a:r>
            <a:r>
              <a:rPr b="1" lang="fr-FR">
                <a:latin typeface="Open Sans"/>
                <a:ea typeface="Open Sans"/>
                <a:cs typeface="Open Sans"/>
                <a:sym typeface="Open Sans"/>
              </a:rPr>
              <a:t>Paso adelante</a:t>
            </a:r>
            <a:r>
              <a:rPr b="1" lang="fr-FR"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descr="Verbindingen met effen opvulling" id="122" name="Google Shape;122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720263" y="3391874"/>
            <a:ext cx="3471737" cy="347173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3" name="Google Shape;123;p2"/>
          <p:cNvCxnSpPr/>
          <p:nvPr/>
        </p:nvCxnSpPr>
        <p:spPr>
          <a:xfrm rot="10800000">
            <a:off x="11496184" y="0"/>
            <a:ext cx="0" cy="6858000"/>
          </a:xfrm>
          <a:prstGeom prst="straightConnector1">
            <a:avLst/>
          </a:prstGeom>
          <a:noFill/>
          <a:ln cap="rnd" cmpd="sng" w="9525">
            <a:solidFill>
              <a:srgbClr val="D14F46"/>
            </a:solidFill>
            <a:prstDash val="dash"/>
            <a:miter lim="800000"/>
            <a:headEnd len="sm" w="sm" type="none"/>
            <a:tailEnd len="sm" w="sm" type="none"/>
          </a:ln>
        </p:spPr>
      </p:cxnSp>
      <p:cxnSp>
        <p:nvCxnSpPr>
          <p:cNvPr id="124" name="Google Shape;124;p2"/>
          <p:cNvCxnSpPr/>
          <p:nvPr/>
        </p:nvCxnSpPr>
        <p:spPr>
          <a:xfrm>
            <a:off x="1524" y="665992"/>
            <a:ext cx="12192000" cy="0"/>
          </a:xfrm>
          <a:prstGeom prst="straightConnector1">
            <a:avLst/>
          </a:prstGeom>
          <a:noFill/>
          <a:ln cap="rnd" cmpd="sng" w="9525">
            <a:solidFill>
              <a:srgbClr val="D14F46"/>
            </a:solidFill>
            <a:prstDash val="dash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366b2134894_0_145"/>
          <p:cNvSpPr txBox="1"/>
          <p:nvPr>
            <p:ph type="ctrTitle"/>
          </p:nvPr>
        </p:nvSpPr>
        <p:spPr>
          <a:xfrm>
            <a:off x="1490475" y="1463552"/>
            <a:ext cx="9144000" cy="1655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>
                <a:latin typeface="Open Sans"/>
                <a:ea typeface="Open Sans"/>
                <a:cs typeface="Open Sans"/>
                <a:sym typeface="Open Sans"/>
              </a:rPr>
              <a:t>Mi casa es tu casa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1" name="Google Shape;131;g366b2134894_0_145"/>
          <p:cNvSpPr txBox="1"/>
          <p:nvPr>
            <p:ph idx="1" type="subTitle"/>
          </p:nvPr>
        </p:nvSpPr>
        <p:spPr>
          <a:xfrm>
            <a:off x="1677675" y="3562975"/>
            <a:ext cx="8956800" cy="2080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fontScale="7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-FR" sz="23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Can-do Statements ERK:</a:t>
            </a:r>
            <a:endParaRPr b="1" sz="23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3087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Char char="●"/>
            </a:pPr>
            <a:r>
              <a:rPr lang="fr-FR" sz="23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Kan borden lezen met zeer korte en eenvoudige zinnen door vertrouwde namen, woorden en elementaire combinaties te herkennen en indien nodig te herlezen.</a:t>
            </a:r>
            <a:endParaRPr sz="23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32653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12529"/>
              </a:buClr>
              <a:buSzPct val="101738"/>
              <a:buFont typeface="Open Sans"/>
              <a:buChar char="●"/>
            </a:pPr>
            <a:r>
              <a:rPr lang="fr-FR" sz="23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Kan een aantal kenmerken van Spaanse en Latijns-Amerikaanse families noemen.</a:t>
            </a:r>
            <a:br>
              <a:rPr lang="fr-FR" sz="294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</a:br>
            <a:endParaRPr sz="434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2" name="Google Shape;132;g366b2134894_0_145"/>
          <p:cNvSpPr txBox="1"/>
          <p:nvPr>
            <p:ph idx="12" type="sldNum"/>
          </p:nvPr>
        </p:nvSpPr>
        <p:spPr>
          <a:xfrm>
            <a:off x="11503152" y="-18288"/>
            <a:ext cx="685800" cy="685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366b2134894_0_0"/>
          <p:cNvSpPr txBox="1"/>
          <p:nvPr>
            <p:ph idx="12" type="sldNum"/>
          </p:nvPr>
        </p:nvSpPr>
        <p:spPr>
          <a:xfrm>
            <a:off x="11503152" y="-18288"/>
            <a:ext cx="685800" cy="685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pic>
        <p:nvPicPr>
          <p:cNvPr id="139" name="Google Shape;139;g366b2134894_0_0"/>
          <p:cNvPicPr preferRelativeResize="0"/>
          <p:nvPr/>
        </p:nvPicPr>
        <p:blipFill rotWithShape="1">
          <a:blip r:embed="rId3">
            <a:alphaModFix/>
          </a:blip>
          <a:srcRect b="29615" l="0" r="0" t="33562"/>
          <a:stretch/>
        </p:blipFill>
        <p:spPr>
          <a:xfrm>
            <a:off x="2319225" y="156675"/>
            <a:ext cx="6656650" cy="2487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g366b2134894_0_0"/>
          <p:cNvPicPr preferRelativeResize="0"/>
          <p:nvPr/>
        </p:nvPicPr>
        <p:blipFill rotWithShape="1">
          <a:blip r:embed="rId4">
            <a:alphaModFix/>
          </a:blip>
          <a:srcRect b="34649" l="0" r="0" t="0"/>
          <a:stretch/>
        </p:blipFill>
        <p:spPr>
          <a:xfrm>
            <a:off x="419250" y="2912650"/>
            <a:ext cx="5496552" cy="358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g366b2134894_0_0"/>
          <p:cNvPicPr preferRelativeResize="0"/>
          <p:nvPr/>
        </p:nvPicPr>
        <p:blipFill rotWithShape="1">
          <a:blip r:embed="rId5">
            <a:alphaModFix/>
          </a:blip>
          <a:srcRect b="2639" l="9301" r="10170" t="4750"/>
          <a:stretch/>
        </p:blipFill>
        <p:spPr>
          <a:xfrm>
            <a:off x="6537423" y="2644625"/>
            <a:ext cx="5391027" cy="4122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66b2134894_0_152"/>
          <p:cNvSpPr txBox="1"/>
          <p:nvPr>
            <p:ph type="ctrTitle"/>
          </p:nvPr>
        </p:nvSpPr>
        <p:spPr>
          <a:xfrm>
            <a:off x="1490475" y="1463552"/>
            <a:ext cx="9144000" cy="17589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>
                <a:latin typeface="Open Sans"/>
                <a:ea typeface="Open Sans"/>
                <a:cs typeface="Open Sans"/>
                <a:sym typeface="Open Sans"/>
              </a:rPr>
              <a:t>Esta es la familia de Pepe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8" name="Google Shape;148;g366b2134894_0_152"/>
          <p:cNvSpPr txBox="1"/>
          <p:nvPr>
            <p:ph idx="1" type="subTitle"/>
          </p:nvPr>
        </p:nvSpPr>
        <p:spPr>
          <a:xfrm>
            <a:off x="1490472" y="3714632"/>
            <a:ext cx="9144000" cy="1655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fr-FR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Can-do statements (ERK):</a:t>
            </a:r>
            <a:endParaRPr b="1" sz="16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Char char="●"/>
            </a:pPr>
            <a:r>
              <a:rPr lang="fr-FR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Kan mijn gezin beschrijven</a:t>
            </a:r>
            <a:endParaRPr sz="16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Char char="●"/>
            </a:pPr>
            <a:r>
              <a:rPr lang="fr-FR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Kan een familiefoto beschrijven en de namen van de leden noemen</a:t>
            </a:r>
            <a:endParaRPr sz="16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Char char="●"/>
            </a:pPr>
            <a:r>
              <a:rPr lang="fr-FR" sz="16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Kan kenmerken en stereotypen over Spaanstalige gezinnen herkennen</a:t>
            </a:r>
            <a:endParaRPr sz="30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9" name="Google Shape;149;g366b2134894_0_152"/>
          <p:cNvSpPr txBox="1"/>
          <p:nvPr>
            <p:ph idx="12" type="sldNum"/>
          </p:nvPr>
        </p:nvSpPr>
        <p:spPr>
          <a:xfrm>
            <a:off x="11503152" y="-18288"/>
            <a:ext cx="685800" cy="685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g366b2134894_0_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49600" y="0"/>
            <a:ext cx="8643640" cy="6816133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g366b2134894_0_15"/>
          <p:cNvSpPr txBox="1"/>
          <p:nvPr/>
        </p:nvSpPr>
        <p:spPr>
          <a:xfrm>
            <a:off x="341525" y="879750"/>
            <a:ext cx="3039600" cy="2427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6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Ken je een ander land waar ook twee achternamen worden gebruikt?</a:t>
            </a:r>
            <a:endParaRPr sz="26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6" name="Google Shape;156;g366b2134894_0_15"/>
          <p:cNvSpPr txBox="1"/>
          <p:nvPr/>
        </p:nvSpPr>
        <p:spPr>
          <a:xfrm>
            <a:off x="5425233" y="6241333"/>
            <a:ext cx="15552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-FR" sz="2100">
                <a:solidFill>
                  <a:srgbClr val="85200C"/>
                </a:solidFill>
                <a:latin typeface="Roboto"/>
                <a:ea typeface="Roboto"/>
                <a:cs typeface="Roboto"/>
                <a:sym typeface="Roboto"/>
              </a:rPr>
              <a:t>≠mellizas</a:t>
            </a:r>
            <a:endParaRPr b="1" sz="2100">
              <a:solidFill>
                <a:srgbClr val="85200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7" name="Google Shape;157;g366b2134894_0_15"/>
          <p:cNvSpPr/>
          <p:nvPr/>
        </p:nvSpPr>
        <p:spPr>
          <a:xfrm>
            <a:off x="5751125" y="1436450"/>
            <a:ext cx="3702900" cy="873900"/>
          </a:xfrm>
          <a:prstGeom prst="ellipse">
            <a:avLst/>
          </a:prstGeom>
          <a:noFill/>
          <a:ln cap="flat" cmpd="sng" w="19050">
            <a:solidFill>
              <a:srgbClr val="1155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g366b2134894_0_15"/>
          <p:cNvSpPr/>
          <p:nvPr/>
        </p:nvSpPr>
        <p:spPr>
          <a:xfrm>
            <a:off x="5054975" y="3307050"/>
            <a:ext cx="1925400" cy="873900"/>
          </a:xfrm>
          <a:prstGeom prst="ellipse">
            <a:avLst/>
          </a:prstGeom>
          <a:noFill/>
          <a:ln cap="flat" cmpd="sng" w="19050">
            <a:solidFill>
              <a:srgbClr val="1155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g366b2134894_0_15"/>
          <p:cNvSpPr/>
          <p:nvPr/>
        </p:nvSpPr>
        <p:spPr>
          <a:xfrm>
            <a:off x="7621750" y="3207650"/>
            <a:ext cx="2217600" cy="873900"/>
          </a:xfrm>
          <a:prstGeom prst="ellipse">
            <a:avLst/>
          </a:prstGeom>
          <a:noFill/>
          <a:ln cap="flat" cmpd="sng" w="19050">
            <a:solidFill>
              <a:srgbClr val="1155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g366b2134894_0_15"/>
          <p:cNvSpPr/>
          <p:nvPr/>
        </p:nvSpPr>
        <p:spPr>
          <a:xfrm>
            <a:off x="6673775" y="5177650"/>
            <a:ext cx="5119500" cy="1256100"/>
          </a:xfrm>
          <a:prstGeom prst="ellipse">
            <a:avLst/>
          </a:prstGeom>
          <a:noFill/>
          <a:ln cap="flat" cmpd="sng" w="19050">
            <a:solidFill>
              <a:srgbClr val="1155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g366b2134894_0_15"/>
          <p:cNvSpPr txBox="1"/>
          <p:nvPr>
            <p:ph idx="12" type="sldNum"/>
          </p:nvPr>
        </p:nvSpPr>
        <p:spPr>
          <a:xfrm>
            <a:off x="11503152" y="-18288"/>
            <a:ext cx="685800" cy="685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366b2134894_0_22"/>
          <p:cNvSpPr txBox="1"/>
          <p:nvPr>
            <p:ph idx="4294967295" type="body"/>
          </p:nvPr>
        </p:nvSpPr>
        <p:spPr>
          <a:xfrm>
            <a:off x="364200" y="929967"/>
            <a:ext cx="3234300" cy="1207200"/>
          </a:xfrm>
          <a:prstGeom prst="rect">
            <a:avLst/>
          </a:prstGeom>
          <a:solidFill>
            <a:schemeClr val="accent1"/>
          </a:solidFill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fr-FR" sz="2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Vocabulario-Familia política (Schoonfamilie)</a:t>
            </a:r>
            <a:endParaRPr sz="24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67" name="Google Shape;167;g366b2134894_0_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15752" y="0"/>
            <a:ext cx="877625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g366b2134894_0_22"/>
          <p:cNvSpPr/>
          <p:nvPr/>
        </p:nvSpPr>
        <p:spPr>
          <a:xfrm>
            <a:off x="6269550" y="4102625"/>
            <a:ext cx="2044200" cy="873900"/>
          </a:xfrm>
          <a:prstGeom prst="ellipse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g366b2134894_0_22"/>
          <p:cNvSpPr/>
          <p:nvPr/>
        </p:nvSpPr>
        <p:spPr>
          <a:xfrm>
            <a:off x="4289000" y="5649350"/>
            <a:ext cx="5950200" cy="751200"/>
          </a:xfrm>
          <a:prstGeom prst="ellipse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66b2134894_0_95"/>
          <p:cNvSpPr txBox="1"/>
          <p:nvPr>
            <p:ph idx="12" type="sldNum"/>
          </p:nvPr>
        </p:nvSpPr>
        <p:spPr>
          <a:xfrm>
            <a:off x="11503152" y="-18288"/>
            <a:ext cx="685800" cy="685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pic>
        <p:nvPicPr>
          <p:cNvPr id="176" name="Google Shape;176;g366b2134894_0_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5734050" cy="3819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g366b2134894_0_9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11150" y="119200"/>
            <a:ext cx="4779775" cy="3183875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g366b2134894_0_95"/>
          <p:cNvSpPr txBox="1"/>
          <p:nvPr/>
        </p:nvSpPr>
        <p:spPr>
          <a:xfrm>
            <a:off x="245550" y="4085975"/>
            <a:ext cx="5733900" cy="261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Welke dag is het?</a:t>
            </a:r>
            <a:endParaRPr sz="19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-FR" sz="1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Waarom zijn ze samen?</a:t>
            </a:r>
            <a:endParaRPr sz="19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-FR" sz="1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Welke relatie hebben ze met elkaar? (Familieleden).</a:t>
            </a:r>
            <a:endParaRPr sz="19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fr-FR" sz="1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Welke stereotypen zijn op de foto's te zien?</a:t>
            </a:r>
            <a:endParaRPr sz="19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79" name="Google Shape;179;g366b2134894_0_9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09775" y="3414850"/>
            <a:ext cx="4935201" cy="34431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366b2134894_0_177"/>
          <p:cNvSpPr txBox="1"/>
          <p:nvPr>
            <p:ph idx="12" type="sldNum"/>
          </p:nvPr>
        </p:nvSpPr>
        <p:spPr>
          <a:xfrm>
            <a:off x="11503152" y="-18288"/>
            <a:ext cx="685800" cy="685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186" name="Google Shape;186;g366b2134894_0_177"/>
          <p:cNvSpPr txBox="1"/>
          <p:nvPr>
            <p:ph type="title"/>
          </p:nvPr>
        </p:nvSpPr>
        <p:spPr>
          <a:xfrm>
            <a:off x="420624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>
                <a:latin typeface="Open Sans"/>
                <a:ea typeface="Open Sans"/>
                <a:cs typeface="Open Sans"/>
                <a:sym typeface="Open Sans"/>
              </a:rPr>
              <a:t>La sobremesa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87" name="Google Shape;187;g366b2134894_0_177"/>
          <p:cNvSpPr txBox="1"/>
          <p:nvPr>
            <p:ph idx="1" type="body"/>
          </p:nvPr>
        </p:nvSpPr>
        <p:spPr>
          <a:xfrm>
            <a:off x="420625" y="1825625"/>
            <a:ext cx="5369400" cy="4206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fontScale="85000" lnSpcReduction="10000"/>
          </a:bodyPr>
          <a:lstStyle/>
          <a:p>
            <a:pPr indent="0" lvl="0" marL="0" rtl="0" algn="l">
              <a:lnSpc>
                <a:spcPct val="105882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ct val="48888"/>
              <a:buFont typeface="Arial"/>
              <a:buNone/>
            </a:pPr>
            <a:r>
              <a:rPr b="1" lang="fr-FR" sz="2250">
                <a:solidFill>
                  <a:srgbClr val="EF8900"/>
                </a:solidFill>
                <a:latin typeface="Open Sans"/>
                <a:ea typeface="Open Sans"/>
                <a:cs typeface="Open Sans"/>
                <a:sym typeface="Open Sans"/>
              </a:rPr>
              <a:t>Net zo belangrijk als het eten zelf</a:t>
            </a:r>
            <a:endParaRPr b="1" sz="2250">
              <a:solidFill>
                <a:srgbClr val="EF89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6666"/>
              <a:buFont typeface="Arial"/>
              <a:buNone/>
            </a:pPr>
            <a:r>
              <a:rPr b="1" lang="fr-FR" sz="1650">
                <a:solidFill>
                  <a:srgbClr val="484848"/>
                </a:solidFill>
                <a:latin typeface="Open Sans"/>
                <a:ea typeface="Open Sans"/>
                <a:cs typeface="Open Sans"/>
                <a:sym typeface="Open Sans"/>
              </a:rPr>
              <a:t>Voor het laten slagen van een goede maaltijd is</a:t>
            </a:r>
            <a:r>
              <a:rPr b="1" i="1" lang="fr-FR" sz="1650">
                <a:solidFill>
                  <a:srgbClr val="484848"/>
                </a:solidFill>
                <a:latin typeface="Open Sans"/>
                <a:ea typeface="Open Sans"/>
                <a:cs typeface="Open Sans"/>
                <a:sym typeface="Open Sans"/>
              </a:rPr>
              <a:t> la sobremesa </a:t>
            </a:r>
            <a:r>
              <a:rPr b="1" lang="fr-FR" sz="1650">
                <a:solidFill>
                  <a:srgbClr val="484848"/>
                </a:solidFill>
                <a:latin typeface="Open Sans"/>
                <a:ea typeface="Open Sans"/>
                <a:cs typeface="Open Sans"/>
                <a:sym typeface="Open Sans"/>
              </a:rPr>
              <a:t>net zo belangrijk als het eten zelf. Het is het perfecte moment om vriendschappen te versterken of om familieproblemen op te lossen.</a:t>
            </a:r>
            <a:r>
              <a:rPr b="1" lang="fr-FR" sz="1650">
                <a:solidFill>
                  <a:srgbClr val="484848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b="1" lang="fr-FR" sz="1650">
                <a:solidFill>
                  <a:srgbClr val="484848"/>
                </a:solidFill>
                <a:latin typeface="Open Sans"/>
                <a:ea typeface="Open Sans"/>
                <a:cs typeface="Open Sans"/>
                <a:sym typeface="Open Sans"/>
              </a:rPr>
              <a:t>Naast een moment van bijkletsen is het traditioneel gezien ook het moment waar</a:t>
            </a:r>
            <a:r>
              <a:rPr b="1" lang="fr-FR" sz="1650">
                <a:solidFill>
                  <a:srgbClr val="484848"/>
                </a:solidFill>
                <a:latin typeface="Open Sans"/>
                <a:ea typeface="Open Sans"/>
                <a:cs typeface="Open Sans"/>
                <a:sym typeface="Open Sans"/>
              </a:rPr>
              <a:t>op</a:t>
            </a:r>
            <a:r>
              <a:rPr b="1" lang="fr-FR" sz="1650">
                <a:solidFill>
                  <a:srgbClr val="484848"/>
                </a:solidFill>
                <a:latin typeface="Open Sans"/>
                <a:ea typeface="Open Sans"/>
                <a:cs typeface="Open Sans"/>
                <a:sym typeface="Open Sans"/>
              </a:rPr>
              <a:t> de zakendeals worden gesloten. Doordeweeks is het de normaalste zaak van de wereld om met de lunch </a:t>
            </a:r>
            <a:r>
              <a:rPr b="1" lang="fr-FR" sz="1650">
                <a:solidFill>
                  <a:srgbClr val="484848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r>
              <a:rPr b="1" lang="fr-FR" sz="1650">
                <a:solidFill>
                  <a:srgbClr val="484848"/>
                </a:solidFill>
                <a:latin typeface="Open Sans"/>
                <a:ea typeface="Open Sans"/>
                <a:cs typeface="Open Sans"/>
                <a:sym typeface="Open Sans"/>
              </a:rPr>
              <a:t> of </a:t>
            </a:r>
            <a:r>
              <a:rPr b="1" lang="fr-FR" sz="1650">
                <a:solidFill>
                  <a:srgbClr val="484848"/>
                </a:solidFill>
                <a:latin typeface="Open Sans"/>
                <a:ea typeface="Open Sans"/>
                <a:cs typeface="Open Sans"/>
                <a:sym typeface="Open Sans"/>
              </a:rPr>
              <a:t>3 </a:t>
            </a:r>
            <a:r>
              <a:rPr b="1" lang="fr-FR" sz="1650">
                <a:solidFill>
                  <a:srgbClr val="484848"/>
                </a:solidFill>
                <a:latin typeface="Open Sans"/>
                <a:ea typeface="Open Sans"/>
                <a:cs typeface="Open Sans"/>
                <a:sym typeface="Open Sans"/>
              </a:rPr>
              <a:t>uur weg te blijven voor de lunch met een mogelijke zakenpartner. En in het weekend is een lunchafspraak vaak ook pas rond een uur of zes </a:t>
            </a:r>
            <a:r>
              <a:rPr b="1" lang="fr-FR" sz="1650">
                <a:solidFill>
                  <a:srgbClr val="484848"/>
                </a:solidFill>
                <a:latin typeface="Open Sans"/>
                <a:ea typeface="Open Sans"/>
                <a:cs typeface="Open Sans"/>
                <a:sym typeface="Open Sans"/>
              </a:rPr>
              <a:t>voorbij </a:t>
            </a:r>
            <a:r>
              <a:rPr b="1" lang="fr-FR" sz="1650">
                <a:solidFill>
                  <a:srgbClr val="484848"/>
                </a:solidFill>
                <a:latin typeface="Open Sans"/>
                <a:ea typeface="Open Sans"/>
                <a:cs typeface="Open Sans"/>
                <a:sym typeface="Open Sans"/>
              </a:rPr>
              <a:t>met dank aan de </a:t>
            </a:r>
            <a:r>
              <a:rPr b="1" i="1" lang="fr-FR" sz="1650">
                <a:solidFill>
                  <a:srgbClr val="484848"/>
                </a:solidFill>
                <a:latin typeface="Open Sans"/>
                <a:ea typeface="Open Sans"/>
                <a:cs typeface="Open Sans"/>
                <a:sym typeface="Open Sans"/>
              </a:rPr>
              <a:t>sobremesa</a:t>
            </a:r>
            <a:r>
              <a:rPr b="1" lang="fr-FR" sz="1650">
                <a:solidFill>
                  <a:srgbClr val="484848"/>
                </a:solidFill>
                <a:latin typeface="Open Sans"/>
                <a:ea typeface="Open Sans"/>
                <a:cs typeface="Open Sans"/>
                <a:sym typeface="Open Sans"/>
              </a:rPr>
              <a:t>. Wie na het toetje meteen opstapt, heeft wat uit te leggen.</a:t>
            </a:r>
            <a:r>
              <a:rPr b="1" lang="fr-FR" sz="1650">
                <a:solidFill>
                  <a:srgbClr val="484848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fr-FR" sz="1650">
                <a:solidFill>
                  <a:srgbClr val="484848"/>
                </a:solidFill>
                <a:latin typeface="Open Sans"/>
                <a:ea typeface="Open Sans"/>
                <a:cs typeface="Open Sans"/>
                <a:sym typeface="Open Sans"/>
              </a:rPr>
              <a:t>(</a:t>
            </a:r>
            <a:r>
              <a:rPr lang="fr-FR" sz="1650" u="sng">
                <a:solidFill>
                  <a:srgbClr val="1155CC"/>
                </a:solidFill>
                <a:latin typeface="Open Sans"/>
                <a:ea typeface="Open Sans"/>
                <a:cs typeface="Open Sans"/>
                <a:sym typeface="Open Sans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https://www.espanje.nl/typisch-spaans-la-sobremesa/</a:t>
            </a:r>
            <a:r>
              <a:rPr lang="fr-FR" sz="1650">
                <a:solidFill>
                  <a:srgbClr val="484848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  <a:endParaRPr sz="30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88" name="Google Shape;188;g366b2134894_0_177"/>
          <p:cNvSpPr txBox="1"/>
          <p:nvPr/>
        </p:nvSpPr>
        <p:spPr>
          <a:xfrm>
            <a:off x="8600950" y="2999725"/>
            <a:ext cx="3607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2"/>
              </a:solidFill>
            </a:endParaRPr>
          </a:p>
        </p:txBody>
      </p:sp>
      <p:sp>
        <p:nvSpPr>
          <p:cNvPr id="189" name="Google Shape;189;g366b2134894_0_177"/>
          <p:cNvSpPr txBox="1"/>
          <p:nvPr/>
        </p:nvSpPr>
        <p:spPr>
          <a:xfrm>
            <a:off x="6362375" y="4075375"/>
            <a:ext cx="4952100" cy="2031900"/>
          </a:xfrm>
          <a:prstGeom prst="rect">
            <a:avLst/>
          </a:prstGeom>
          <a:solidFill>
            <a:srgbClr val="FFE599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Open Sans"/>
              <a:buChar char="●"/>
            </a:pPr>
            <a:r>
              <a:rPr lang="fr-FR" sz="2000">
                <a:latin typeface="Open Sans"/>
                <a:ea typeface="Open Sans"/>
                <a:cs typeface="Open Sans"/>
                <a:sym typeface="Open Sans"/>
              </a:rPr>
              <a:t>Bij jullie thuis/familie hebben we vaak "sobremesa" (gesprekken na het eten). </a:t>
            </a:r>
            <a:endParaRPr sz="2000"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Open Sans"/>
              <a:buChar char="●"/>
            </a:pPr>
            <a:r>
              <a:rPr lang="fr-FR" sz="2000">
                <a:latin typeface="Open Sans"/>
                <a:ea typeface="Open Sans"/>
                <a:cs typeface="Open Sans"/>
                <a:sym typeface="Open Sans"/>
              </a:rPr>
              <a:t>Vind je dat leuk? W</a:t>
            </a:r>
            <a:r>
              <a:rPr lang="fr-FR" sz="2000">
                <a:latin typeface="Open Sans"/>
                <a:ea typeface="Open Sans"/>
                <a:cs typeface="Open Sans"/>
                <a:sym typeface="Open Sans"/>
              </a:rPr>
              <a:t>aarom</a:t>
            </a:r>
            <a:r>
              <a:rPr lang="fr-FR" sz="2000">
                <a:latin typeface="Open Sans"/>
                <a:ea typeface="Open Sans"/>
                <a:cs typeface="Open Sans"/>
                <a:sym typeface="Open Sans"/>
              </a:rPr>
              <a:t>?</a:t>
            </a:r>
            <a:endParaRPr sz="2000"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Open Sans"/>
              <a:buChar char="●"/>
            </a:pPr>
            <a:r>
              <a:rPr lang="fr-FR" sz="2000">
                <a:latin typeface="Open Sans"/>
                <a:ea typeface="Open Sans"/>
                <a:cs typeface="Open Sans"/>
                <a:sym typeface="Open Sans"/>
              </a:rPr>
              <a:t>Is er iets vergelijkbaars in Nederland of in een andere cultuur die je kent?</a:t>
            </a:r>
            <a:endParaRPr sz="200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90" name="Google Shape;190;g366b2134894_0_17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05650" y="149630"/>
            <a:ext cx="5099125" cy="3830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setVTI">
  <a:themeElements>
    <a:clrScheme name="Office">
      <a:dk1>
        <a:srgbClr val="000000"/>
      </a:dk1>
      <a:lt1>
        <a:srgbClr val="FFFFFF"/>
      </a:lt1>
      <a:dk2>
        <a:srgbClr val="39302A"/>
      </a:dk2>
      <a:lt2>
        <a:srgbClr val="E5DEDB"/>
      </a:lt2>
      <a:accent1>
        <a:srgbClr val="E4650E"/>
      </a:accent1>
      <a:accent2>
        <a:srgbClr val="00A5AB"/>
      </a:accent2>
      <a:accent3>
        <a:srgbClr val="09963B"/>
      </a:accent3>
      <a:accent4>
        <a:srgbClr val="E64823"/>
      </a:accent4>
      <a:accent5>
        <a:srgbClr val="9C6A6A"/>
      </a:accent5>
      <a:accent6>
        <a:srgbClr val="824F8C"/>
      </a:accent6>
      <a:hlink>
        <a:srgbClr val="2998E3"/>
      </a:hlink>
      <a:folHlink>
        <a:srgbClr val="7F723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Kantoorthema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8F1BFC960C95541A42B979539600E30" ma:contentTypeVersion="13" ma:contentTypeDescription="Een nieuw document maken." ma:contentTypeScope="" ma:versionID="2d20ec1f913988772aff6dd578ce735f">
  <xsd:schema xmlns:xsd="http://www.w3.org/2001/XMLSchema" xmlns:xs="http://www.w3.org/2001/XMLSchema" xmlns:p="http://schemas.microsoft.com/office/2006/metadata/properties" xmlns:ns2="62e2fabc-4c46-4d07-8ef1-06f97854dd6e" xmlns:ns3="e19ec58c-2e49-45aa-aaed-a3083d7e7ae1" targetNamespace="http://schemas.microsoft.com/office/2006/metadata/properties" ma:root="true" ma:fieldsID="87333af4224490c115d6f3b74572fb4d" ns2:_="" ns3:_="">
    <xsd:import namespace="62e2fabc-4c46-4d07-8ef1-06f97854dd6e"/>
    <xsd:import namespace="e19ec58c-2e49-45aa-aaed-a3083d7e7ae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e2fabc-4c46-4d07-8ef1-06f97854dd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Afbeeldingtags" ma:readOnly="false" ma:fieldId="{5cf76f15-5ced-4ddc-b409-7134ff3c332f}" ma:taxonomyMulti="true" ma:sspId="0dc38ac3-5553-48f3-a03b-14e9a27855a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9ec58c-2e49-45aa-aaed-a3083d7e7ae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58b20b7e-acb7-4dd8-b959-3399a5bb64a8}" ma:internalName="TaxCatchAll" ma:showField="CatchAllData" ma:web="e19ec58c-2e49-45aa-aaed-a3083d7e7ae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2e2fabc-4c46-4d07-8ef1-06f97854dd6e">
      <Terms xmlns="http://schemas.microsoft.com/office/infopath/2007/PartnerControls"/>
    </lcf76f155ced4ddcb4097134ff3c332f>
    <TaxCatchAll xmlns="e19ec58c-2e49-45aa-aaed-a3083d7e7ae1" xsi:nil="true"/>
  </documentManagement>
</p:properties>
</file>

<file path=customXml/itemProps1.xml><?xml version="1.0" encoding="utf-8"?>
<ds:datastoreItem xmlns:ds="http://schemas.openxmlformats.org/officeDocument/2006/customXml" ds:itemID="{C5359612-A864-4A2A-821D-5F1DF274EDFB}"/>
</file>

<file path=customXml/itemProps2.xml><?xml version="1.0" encoding="utf-8"?>
<ds:datastoreItem xmlns:ds="http://schemas.openxmlformats.org/officeDocument/2006/customXml" ds:itemID="{CF506CA7-D320-4DED-BDD3-46827C29CE8D}"/>
</file>

<file path=customXml/itemProps3.xml><?xml version="1.0" encoding="utf-8"?>
<ds:datastoreItem xmlns:ds="http://schemas.openxmlformats.org/officeDocument/2006/customXml" ds:itemID="{A7675168-E774-41C3-922B-939BA0C0DB9A}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Schooten, Mirte</dc:creator>
  <dcterms:created xsi:type="dcterms:W3CDTF">2025-06-04T10:49:20Z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0x01010078F1BFC960C95541A42B979539600E30</vt:lpwstr>
  </property>
  <property fmtid="{D5CDD505-2E9C-101B-9397-08002B2CF9AE}" pid="3" name="MediaServiceImageTags">
    <vt:lpwstr/>
  </property>
</Properties>
</file>